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86" r:id="rId2"/>
    <p:sldId id="256" r:id="rId3"/>
    <p:sldId id="258" r:id="rId4"/>
    <p:sldId id="283" r:id="rId5"/>
    <p:sldId id="259" r:id="rId6"/>
    <p:sldId id="260" r:id="rId7"/>
    <p:sldId id="275" r:id="rId8"/>
    <p:sldId id="261" r:id="rId9"/>
    <p:sldId id="262" r:id="rId10"/>
    <p:sldId id="263" r:id="rId11"/>
    <p:sldId id="276" r:id="rId12"/>
    <p:sldId id="278" r:id="rId13"/>
    <p:sldId id="280" r:id="rId14"/>
    <p:sldId id="281" r:id="rId15"/>
    <p:sldId id="282" r:id="rId16"/>
    <p:sldId id="264" r:id="rId17"/>
    <p:sldId id="265" r:id="rId18"/>
    <p:sldId id="266" r:id="rId19"/>
    <p:sldId id="267" r:id="rId20"/>
    <p:sldId id="268" r:id="rId21"/>
    <p:sldId id="269" r:id="rId22"/>
    <p:sldId id="270" r:id="rId23"/>
    <p:sldId id="284" r:id="rId24"/>
    <p:sldId id="271" r:id="rId25"/>
    <p:sldId id="272" r:id="rId26"/>
    <p:sldId id="285" r:id="rId27"/>
    <p:sldId id="2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7"/>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177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42EEC9-0CE6-4DE7-A19C-891E81C87535}" type="datetimeFigureOut">
              <a:rPr lang="en-US" smtClean="0"/>
              <a:pPr/>
              <a:t>6/20/2018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02A31-EA56-42BF-BB0C-E455B9A21040}" type="slidenum">
              <a:rPr lang="en-US" smtClean="0"/>
              <a:pPr/>
              <a:t>‹#›</a:t>
            </a:fld>
            <a:endParaRPr lang="en-US"/>
          </a:p>
        </p:txBody>
      </p:sp>
    </p:spTree>
    <p:extLst>
      <p:ext uri="{BB962C8B-B14F-4D97-AF65-F5344CB8AC3E}">
        <p14:creationId xmlns:p14="http://schemas.microsoft.com/office/powerpoint/2010/main" val="226634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002A31-EA56-42BF-BB0C-E455B9A21040}"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2 : Parabolic </a:t>
            </a:r>
            <a:r>
              <a:rPr lang="en-US" dirty="0" err="1" smtClean="0"/>
              <a:t>Catenary</a:t>
            </a:r>
            <a:endParaRPr lang="en-US" dirty="0" smtClean="0"/>
          </a:p>
          <a:p>
            <a:endParaRPr lang="en-US" dirty="0"/>
          </a:p>
        </p:txBody>
      </p:sp>
      <p:sp>
        <p:nvSpPr>
          <p:cNvPr id="4" name="Slide Number Placeholder 3"/>
          <p:cNvSpPr>
            <a:spLocks noGrp="1"/>
          </p:cNvSpPr>
          <p:nvPr>
            <p:ph type="sldNum" sz="quarter" idx="10"/>
          </p:nvPr>
        </p:nvSpPr>
        <p:spPr/>
        <p:txBody>
          <a:bodyPr/>
          <a:lstStyle/>
          <a:p>
            <a:fld id="{5B002A31-EA56-42BF-BB0C-E455B9A21040}"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002A31-EA56-42BF-BB0C-E455B9A21040}"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6/20/2018</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p:transition>
    <p:cut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cut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cut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6/20/2018</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p:transition>
    <p:cut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6/20/2018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ut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6/20/2018</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cut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6/20/2018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ut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6/20/2018</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cut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6/20/2018</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cut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6/20/2018</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cut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ut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6/20/2018</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cut thruBlk="1"/>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   </a:t>
            </a:r>
            <a:r>
              <a:rPr lang="en-IN" sz="6000" dirty="0" smtClean="0">
                <a:solidFill>
                  <a:srgbClr val="0070C0"/>
                </a:solidFill>
              </a:rPr>
              <a:t>PARABOLIC CATENARY</a:t>
            </a:r>
            <a:endParaRPr lang="en-IN" sz="6000" dirty="0">
              <a:solidFill>
                <a:srgbClr val="0070C0"/>
              </a:solidFill>
            </a:endParaRPr>
          </a:p>
        </p:txBody>
      </p:sp>
      <p:sp>
        <p:nvSpPr>
          <p:cNvPr id="3" name="Content Placeholder 2"/>
          <p:cNvSpPr>
            <a:spLocks noGrp="1"/>
          </p:cNvSpPr>
          <p:nvPr>
            <p:ph idx="1"/>
          </p:nvPr>
        </p:nvSpPr>
        <p:spPr/>
        <p:txBody>
          <a:bodyPr/>
          <a:lstStyle/>
          <a:p>
            <a:endParaRPr lang="en-IN" dirty="0" smtClean="0"/>
          </a:p>
          <a:p>
            <a:endParaRPr lang="en-IN" dirty="0"/>
          </a:p>
          <a:p>
            <a:endParaRPr lang="en-IN" dirty="0" smtClean="0"/>
          </a:p>
          <a:p>
            <a:r>
              <a:rPr lang="en-IN" dirty="0" smtClean="0"/>
              <a:t>                                                   </a:t>
            </a:r>
            <a:r>
              <a:rPr lang="en-IN" b="1" i="1" dirty="0" smtClean="0">
                <a:solidFill>
                  <a:srgbClr val="FF0000"/>
                </a:solidFill>
              </a:rPr>
              <a:t>BY</a:t>
            </a:r>
          </a:p>
          <a:p>
            <a:r>
              <a:rPr lang="en-IN" b="1" i="1" dirty="0">
                <a:solidFill>
                  <a:srgbClr val="FF0000"/>
                </a:solidFill>
              </a:rPr>
              <a:t> </a:t>
            </a:r>
            <a:r>
              <a:rPr lang="en-IN" b="1" i="1" dirty="0" smtClean="0">
                <a:solidFill>
                  <a:srgbClr val="FF0000"/>
                </a:solidFill>
              </a:rPr>
              <a:t>                           </a:t>
            </a:r>
            <a:r>
              <a:rPr lang="en-IN" b="1" i="1" dirty="0" err="1" smtClean="0">
                <a:solidFill>
                  <a:srgbClr val="FF0000"/>
                </a:solidFill>
              </a:rPr>
              <a:t>Dr.</a:t>
            </a:r>
            <a:r>
              <a:rPr lang="en-IN" b="1" i="1" dirty="0" smtClean="0">
                <a:solidFill>
                  <a:srgbClr val="FF0000"/>
                </a:solidFill>
              </a:rPr>
              <a:t> L. BENEDICT MICHAEL RAJ     			     </a:t>
            </a:r>
            <a:r>
              <a:rPr lang="en-IN" sz="2000" b="1" i="1" dirty="0" smtClean="0">
                <a:solidFill>
                  <a:srgbClr val="FF0000"/>
                </a:solidFill>
              </a:rPr>
              <a:t>HEAD &amp; ASSOCIATE PROFESSOR </a:t>
            </a:r>
          </a:p>
          <a:p>
            <a:r>
              <a:rPr lang="en-IN" sz="2000" b="1" i="1" dirty="0">
                <a:solidFill>
                  <a:srgbClr val="FF0000"/>
                </a:solidFill>
              </a:rPr>
              <a:t> </a:t>
            </a:r>
            <a:r>
              <a:rPr lang="en-IN" sz="2000" b="1" i="1" dirty="0" smtClean="0">
                <a:solidFill>
                  <a:srgbClr val="FF0000"/>
                </a:solidFill>
              </a:rPr>
              <a:t>                                             PG &amp; RESEARCH DEPT. OF MATHEMATICS</a:t>
            </a:r>
          </a:p>
          <a:p>
            <a:pPr lvl="1"/>
            <a:r>
              <a:rPr lang="en-IN" sz="1600" b="1" i="1" dirty="0">
                <a:solidFill>
                  <a:srgbClr val="FF0000"/>
                </a:solidFill>
              </a:rPr>
              <a:t> </a:t>
            </a:r>
            <a:r>
              <a:rPr lang="en-IN" sz="1600" b="1" i="1" dirty="0" smtClean="0">
                <a:solidFill>
                  <a:srgbClr val="FF0000"/>
                </a:solidFill>
              </a:rPr>
              <a:t>                                                 ST. JOSEPH’S COLLEGE(AUTONOMOUS),</a:t>
            </a:r>
          </a:p>
          <a:p>
            <a:pPr lvl="1"/>
            <a:r>
              <a:rPr lang="en-IN" sz="1600" b="1" i="1" dirty="0">
                <a:solidFill>
                  <a:srgbClr val="FF0000"/>
                </a:solidFill>
              </a:rPr>
              <a:t> </a:t>
            </a:r>
            <a:r>
              <a:rPr lang="en-IN" sz="1600" b="1" i="1" dirty="0" smtClean="0">
                <a:solidFill>
                  <a:srgbClr val="FF0000"/>
                </a:solidFill>
              </a:rPr>
              <a:t>                                                 TIRUCHIRAPPALLI – 620 002</a:t>
            </a:r>
            <a:endParaRPr lang="en-IN" sz="1600" b="1" i="1" dirty="0">
              <a:solidFill>
                <a:srgbClr val="FF0000"/>
              </a:solidFill>
            </a:endParaRPr>
          </a:p>
        </p:txBody>
      </p:sp>
    </p:spTree>
    <p:extLst>
      <p:ext uri="{BB962C8B-B14F-4D97-AF65-F5344CB8AC3E}">
        <p14:creationId xmlns:p14="http://schemas.microsoft.com/office/powerpoint/2010/main" val="1025575250"/>
      </p:ext>
    </p:extLst>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None/>
            </a:pPr>
            <a:r>
              <a:rPr lang="en-US" sz="4000" b="1" dirty="0" smtClean="0">
                <a:solidFill>
                  <a:srgbClr val="7030A0"/>
                </a:solidFill>
              </a:rPr>
              <a:t>                Let the string be hung from the point  C and D, let A be its lowest point and take  the   horizontal  and  vertical through  O   as  axes of  x and y respectively,</a:t>
            </a:r>
            <a:endParaRPr lang="en-US" sz="4000" b="1" dirty="0">
              <a:solidFill>
                <a:srgbClr val="7030A0"/>
              </a:solidFill>
            </a:endParaRPr>
          </a:p>
        </p:txBody>
      </p: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22" name="Picture 2"/>
          <p:cNvPicPr>
            <a:picLocks noGrp="1" noChangeAspect="1" noChangeArrowheads="1"/>
          </p:cNvPicPr>
          <p:nvPr>
            <p:ph idx="1"/>
          </p:nvPr>
        </p:nvPicPr>
        <p:blipFill>
          <a:blip r:embed="rId3">
            <a:duotone>
              <a:schemeClr val="accent1">
                <a:shade val="45000"/>
                <a:satMod val="135000"/>
              </a:schemeClr>
              <a:prstClr val="white"/>
            </a:duotone>
          </a:blip>
          <a:srcRect/>
          <a:stretch>
            <a:fillRect/>
          </a:stretch>
        </p:blipFill>
        <p:spPr bwMode="auto">
          <a:xfrm>
            <a:off x="0" y="0"/>
            <a:ext cx="9296400" cy="7391400"/>
          </a:xfrm>
          <a:prstGeom prst="rect">
            <a:avLst/>
          </a:prstGeom>
          <a:noFill/>
          <a:ln w="9525">
            <a:noFill/>
            <a:miter lim="800000"/>
            <a:headEnd/>
            <a:tailEnd/>
          </a:ln>
          <a:effectLst/>
        </p:spPr>
      </p:pic>
      <p:sp>
        <p:nvSpPr>
          <p:cNvPr id="5" name="TextBox 4"/>
          <p:cNvSpPr txBox="1"/>
          <p:nvPr/>
        </p:nvSpPr>
        <p:spPr>
          <a:xfrm>
            <a:off x="152400" y="228600"/>
            <a:ext cx="457200" cy="369332"/>
          </a:xfrm>
          <a:prstGeom prst="rect">
            <a:avLst/>
          </a:prstGeom>
          <a:noFill/>
        </p:spPr>
        <p:txBody>
          <a:bodyPr wrap="square" rtlCol="0">
            <a:spAutoFit/>
          </a:bodyPr>
          <a:lstStyle/>
          <a:p>
            <a:r>
              <a:rPr lang="en-US" dirty="0" smtClean="0"/>
              <a:t>  C</a:t>
            </a:r>
            <a:endParaRPr lang="en-US" dirty="0"/>
          </a:p>
        </p:txBody>
      </p:sp>
      <p:sp>
        <p:nvSpPr>
          <p:cNvPr id="6" name="TextBox 5"/>
          <p:cNvSpPr txBox="1"/>
          <p:nvPr/>
        </p:nvSpPr>
        <p:spPr>
          <a:xfrm>
            <a:off x="7543800" y="381000"/>
            <a:ext cx="457200" cy="381000"/>
          </a:xfrm>
          <a:prstGeom prst="rect">
            <a:avLst/>
          </a:prstGeom>
          <a:noFill/>
        </p:spPr>
        <p:txBody>
          <a:bodyPr wrap="square" rtlCol="0">
            <a:spAutoFit/>
          </a:bodyPr>
          <a:lstStyle/>
          <a:p>
            <a:r>
              <a:rPr lang="en-US" dirty="0" smtClean="0"/>
              <a:t>D</a:t>
            </a:r>
            <a:endParaRPr lang="en-US" dirty="0"/>
          </a:p>
        </p:txBody>
      </p:sp>
      <p:sp>
        <p:nvSpPr>
          <p:cNvPr id="8" name="Rectangle 7"/>
          <p:cNvSpPr/>
          <p:nvPr/>
        </p:nvSpPr>
        <p:spPr>
          <a:xfrm>
            <a:off x="5791200" y="6396335"/>
            <a:ext cx="3124200"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Figure 2</a:t>
            </a:r>
            <a:endParaRPr lang="en-US" sz="5400" b="1"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
        <p:nvSpPr>
          <p:cNvPr id="9" name="TextBox 8"/>
          <p:cNvSpPr txBox="1"/>
          <p:nvPr/>
        </p:nvSpPr>
        <p:spPr>
          <a:xfrm>
            <a:off x="304800" y="6400800"/>
            <a:ext cx="3352800" cy="523220"/>
          </a:xfrm>
          <a:prstGeom prst="rect">
            <a:avLst/>
          </a:prstGeom>
          <a:noFill/>
        </p:spPr>
        <p:txBody>
          <a:bodyPr wrap="square" rtlCol="0">
            <a:spAutoFit/>
          </a:bodyPr>
          <a:lstStyle/>
          <a:p>
            <a:r>
              <a:rPr lang="en-US" sz="2800" b="1" dirty="0" smtClean="0">
                <a:solidFill>
                  <a:srgbClr val="7030A0"/>
                </a:solidFill>
              </a:rPr>
              <a:t>Parabolic  </a:t>
            </a:r>
            <a:r>
              <a:rPr lang="en-US" sz="2800" b="1" dirty="0" err="1" smtClean="0">
                <a:solidFill>
                  <a:srgbClr val="7030A0"/>
                </a:solidFill>
              </a:rPr>
              <a:t>catenary</a:t>
            </a:r>
            <a:endParaRPr lang="en-US" sz="2800" b="1" dirty="0">
              <a:solidFill>
                <a:srgbClr val="7030A0"/>
              </a:solidFill>
            </a:endParaRPr>
          </a:p>
        </p:txBody>
      </p:sp>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Grp="1" noChangeAspect="1" noChangeArrowheads="1"/>
          </p:cNvPicPr>
          <p:nvPr>
            <p:ph idx="1"/>
          </p:nvPr>
        </p:nvPicPr>
        <p:blipFill>
          <a:blip r:embed="rId2">
            <a:duotone>
              <a:prstClr val="black"/>
              <a:schemeClr val="accent5">
                <a:tint val="45000"/>
                <a:satMod val="400000"/>
              </a:schemeClr>
            </a:duotone>
          </a:blip>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228600" y="4572000"/>
            <a:ext cx="6019800" cy="369332"/>
          </a:xfrm>
          <a:prstGeom prst="rect">
            <a:avLst/>
          </a:prstGeom>
          <a:noFill/>
        </p:spPr>
        <p:txBody>
          <a:bodyPr wrap="square" rtlCol="0">
            <a:spAutoFit/>
          </a:bodyPr>
          <a:lstStyle/>
          <a:p>
            <a:r>
              <a:rPr lang="en-US" b="1" dirty="0" smtClean="0"/>
              <a:t>1. The three forces  T</a:t>
            </a:r>
            <a:r>
              <a:rPr lang="en-US" b="1" baseline="-25000" dirty="0" smtClean="0"/>
              <a:t>0 </a:t>
            </a:r>
            <a:r>
              <a:rPr lang="en-US" b="1" dirty="0" smtClean="0"/>
              <a:t> ,T and </a:t>
            </a:r>
            <a:r>
              <a:rPr lang="en-US" b="1" dirty="0" err="1" smtClean="0"/>
              <a:t>wx</a:t>
            </a:r>
            <a:r>
              <a:rPr lang="en-US" b="1" dirty="0" smtClean="0"/>
              <a:t>  are in  equilibrium</a:t>
            </a:r>
            <a:r>
              <a:rPr lang="en-US" dirty="0" smtClean="0"/>
              <a:t>.</a:t>
            </a:r>
            <a:endParaRPr lang="en-US" baseline="-25000" dirty="0"/>
          </a:p>
        </p:txBody>
      </p:sp>
      <p:sp>
        <p:nvSpPr>
          <p:cNvPr id="7" name="TextBox 6"/>
          <p:cNvSpPr txBox="1"/>
          <p:nvPr/>
        </p:nvSpPr>
        <p:spPr>
          <a:xfrm>
            <a:off x="4267200" y="6324600"/>
            <a:ext cx="1524000" cy="369332"/>
          </a:xfrm>
          <a:prstGeom prst="rect">
            <a:avLst/>
          </a:prstGeom>
          <a:noFill/>
        </p:spPr>
        <p:txBody>
          <a:bodyPr wrap="square" rtlCol="0">
            <a:spAutoFit/>
          </a:bodyPr>
          <a:lstStyle/>
          <a:p>
            <a:r>
              <a:rPr lang="en-US" b="1" dirty="0" smtClean="0">
                <a:solidFill>
                  <a:srgbClr val="7030A0"/>
                </a:solidFill>
              </a:rPr>
              <a:t>Figure 2</a:t>
            </a:r>
            <a:endParaRPr lang="en-US" b="1" dirty="0">
              <a:solidFill>
                <a:srgbClr val="7030A0"/>
              </a:solidFill>
            </a:endParaRPr>
          </a:p>
        </p:txBody>
      </p:sp>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Grp="1" noChangeAspect="1" noChangeArrowheads="1"/>
          </p:cNvPicPr>
          <p:nvPr>
            <p:ph idx="1"/>
          </p:nvPr>
        </p:nvPicPr>
        <p:blipFill>
          <a:blip r:embed="rId2">
            <a:duotone>
              <a:prstClr val="black"/>
              <a:schemeClr val="accent4">
                <a:tint val="45000"/>
                <a:satMod val="400000"/>
              </a:schemeClr>
            </a:duotone>
          </a:blip>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228600" y="4572000"/>
            <a:ext cx="6248400" cy="1220847"/>
          </a:xfrm>
          <a:prstGeom prst="rect">
            <a:avLst/>
          </a:prstGeom>
          <a:noFill/>
        </p:spPr>
        <p:txBody>
          <a:bodyPr wrap="square" rtlCol="0">
            <a:spAutoFit/>
          </a:bodyPr>
          <a:lstStyle/>
          <a:p>
            <a:pPr marL="457200" indent="-457200">
              <a:buAutoNum type="arabicPeriod"/>
            </a:pPr>
            <a:r>
              <a:rPr lang="en-US" sz="2000" b="1" dirty="0" smtClean="0"/>
              <a:t>The three forces  T</a:t>
            </a:r>
            <a:r>
              <a:rPr lang="en-US" sz="2000" b="1" baseline="-25000" dirty="0" smtClean="0"/>
              <a:t>0 </a:t>
            </a:r>
            <a:r>
              <a:rPr lang="en-US" sz="2000" b="1" dirty="0" smtClean="0"/>
              <a:t> ,T and  </a:t>
            </a:r>
            <a:r>
              <a:rPr lang="en-US" sz="2000" b="1" dirty="0" err="1" smtClean="0"/>
              <a:t>wx</a:t>
            </a:r>
            <a:r>
              <a:rPr lang="en-US" sz="2000" b="1" dirty="0" smtClean="0"/>
              <a:t>  are in  equilibrium</a:t>
            </a:r>
            <a:r>
              <a:rPr lang="en-US" sz="2000" dirty="0" smtClean="0"/>
              <a:t>.</a:t>
            </a:r>
          </a:p>
          <a:p>
            <a:pPr marL="457200" indent="-457200">
              <a:buAutoNum type="arabicPeriod"/>
            </a:pPr>
            <a:r>
              <a:rPr lang="en-US" sz="2000" b="1" dirty="0" smtClean="0"/>
              <a:t>They form a triangle of forces with tan </a:t>
            </a:r>
            <a:r>
              <a:rPr lang="el-GR" sz="2000" b="1" dirty="0" smtClean="0">
                <a:latin typeface="Cambria Math"/>
                <a:ea typeface="Cambria Math"/>
              </a:rPr>
              <a:t>θ</a:t>
            </a:r>
            <a:r>
              <a:rPr lang="en-US" sz="2000" b="1" dirty="0" smtClean="0">
                <a:latin typeface="Cambria Math"/>
                <a:ea typeface="Cambria Math"/>
              </a:rPr>
              <a:t> =  </a:t>
            </a:r>
            <a:r>
              <a:rPr lang="en-US" sz="2000" b="1" dirty="0" err="1" smtClean="0">
                <a:latin typeface="Cambria Math"/>
                <a:ea typeface="Cambria Math"/>
              </a:rPr>
              <a:t>wx</a:t>
            </a:r>
            <a:r>
              <a:rPr lang="en-US" sz="2000" b="1" dirty="0" smtClean="0">
                <a:latin typeface="Cambria Math"/>
                <a:ea typeface="Cambria Math"/>
              </a:rPr>
              <a:t>/T</a:t>
            </a:r>
            <a:r>
              <a:rPr lang="en-US" sz="2000" b="1" baseline="-25000" dirty="0" smtClean="0">
                <a:latin typeface="Cambria Math"/>
                <a:ea typeface="Cambria Math"/>
              </a:rPr>
              <a:t>0</a:t>
            </a:r>
            <a:endParaRPr lang="en-US" sz="2000" b="1" baseline="-25000" dirty="0" smtClean="0"/>
          </a:p>
          <a:p>
            <a:endParaRPr lang="en-US" sz="2000" dirty="0" smtClean="0"/>
          </a:p>
          <a:p>
            <a:pPr marL="457200" indent="-457200">
              <a:buAutoNum type="arabicPeriod"/>
            </a:pPr>
            <a:endParaRPr lang="en-US" sz="2000" baseline="-25000" dirty="0"/>
          </a:p>
        </p:txBody>
      </p:sp>
      <p:sp>
        <p:nvSpPr>
          <p:cNvPr id="7" name="TextBox 6"/>
          <p:cNvSpPr txBox="1"/>
          <p:nvPr/>
        </p:nvSpPr>
        <p:spPr>
          <a:xfrm>
            <a:off x="3962400" y="6324600"/>
            <a:ext cx="1676400" cy="369332"/>
          </a:xfrm>
          <a:prstGeom prst="rect">
            <a:avLst/>
          </a:prstGeom>
          <a:noFill/>
        </p:spPr>
        <p:txBody>
          <a:bodyPr wrap="square" rtlCol="0">
            <a:spAutoFit/>
          </a:bodyPr>
          <a:lstStyle/>
          <a:p>
            <a:r>
              <a:rPr lang="en-US" b="1" dirty="0" smtClean="0">
                <a:solidFill>
                  <a:srgbClr val="7030A0"/>
                </a:solidFill>
              </a:rPr>
              <a:t>Figure  3</a:t>
            </a:r>
            <a:endParaRPr lang="en-US" b="1" dirty="0">
              <a:solidFill>
                <a:srgbClr val="7030A0"/>
              </a:solidFill>
            </a:endParaRPr>
          </a:p>
        </p:txBody>
      </p:sp>
    </p:spTree>
  </p:cSld>
  <p:clrMapOvr>
    <a:masterClrMapping/>
  </p:clrMapOvr>
  <p:transition advClick="0" advTm="4000">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Grp="1" noChangeAspect="1" noChangeArrowheads="1"/>
          </p:cNvPicPr>
          <p:nvPr>
            <p:ph idx="1"/>
          </p:nvPr>
        </p:nvPicPr>
        <p:blipFill>
          <a:blip r:embed="rId2">
            <a:duotone>
              <a:prstClr val="black"/>
              <a:schemeClr val="accent5">
                <a:tint val="45000"/>
                <a:satMod val="400000"/>
              </a:schemeClr>
            </a:duotone>
          </a:blip>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228600" y="4572000"/>
            <a:ext cx="6248400" cy="2144177"/>
          </a:xfrm>
          <a:prstGeom prst="rect">
            <a:avLst/>
          </a:prstGeom>
          <a:noFill/>
        </p:spPr>
        <p:txBody>
          <a:bodyPr wrap="square" rtlCol="0">
            <a:spAutoFit/>
          </a:bodyPr>
          <a:lstStyle/>
          <a:p>
            <a:pPr marL="457200" indent="-457200">
              <a:buAutoNum type="arabicPeriod"/>
            </a:pPr>
            <a:r>
              <a:rPr lang="en-US" sz="2000" b="1" dirty="0" smtClean="0"/>
              <a:t>The three forces  T</a:t>
            </a:r>
            <a:r>
              <a:rPr lang="en-US" sz="2000" b="1" baseline="-25000" dirty="0" smtClean="0"/>
              <a:t>0 </a:t>
            </a:r>
            <a:r>
              <a:rPr lang="en-US" sz="2000" b="1" dirty="0" smtClean="0"/>
              <a:t> ,T and </a:t>
            </a:r>
            <a:r>
              <a:rPr lang="en-US" sz="2000" b="1" dirty="0" err="1" smtClean="0"/>
              <a:t>wx</a:t>
            </a:r>
            <a:r>
              <a:rPr lang="en-US" sz="2000" b="1" dirty="0" smtClean="0"/>
              <a:t>  are in  equilibrium</a:t>
            </a:r>
            <a:r>
              <a:rPr lang="en-US" sz="2000" dirty="0" smtClean="0"/>
              <a:t>.</a:t>
            </a:r>
          </a:p>
          <a:p>
            <a:pPr marL="457200" indent="-457200">
              <a:buAutoNum type="arabicPeriod"/>
            </a:pPr>
            <a:r>
              <a:rPr lang="en-US" sz="2000" b="1" dirty="0" smtClean="0"/>
              <a:t>They form a triangle of forces with tan </a:t>
            </a:r>
            <a:r>
              <a:rPr lang="el-GR" sz="2000" b="1" dirty="0" smtClean="0">
                <a:latin typeface="Cambria Math"/>
                <a:ea typeface="Cambria Math"/>
              </a:rPr>
              <a:t>θ</a:t>
            </a:r>
            <a:r>
              <a:rPr lang="en-US" sz="2000" b="1" dirty="0" smtClean="0">
                <a:latin typeface="Cambria Math"/>
                <a:ea typeface="Cambria Math"/>
              </a:rPr>
              <a:t> = </a:t>
            </a:r>
            <a:r>
              <a:rPr lang="en-US" sz="2000" b="1" dirty="0" err="1" smtClean="0">
                <a:latin typeface="Cambria Math"/>
                <a:ea typeface="Cambria Math"/>
              </a:rPr>
              <a:t>wx</a:t>
            </a:r>
            <a:r>
              <a:rPr lang="en-US" sz="2000" b="1" dirty="0" smtClean="0">
                <a:latin typeface="Cambria Math"/>
                <a:ea typeface="Cambria Math"/>
              </a:rPr>
              <a:t>/T</a:t>
            </a:r>
            <a:r>
              <a:rPr lang="en-US" sz="2000" b="1" baseline="-25000" dirty="0" smtClean="0">
                <a:latin typeface="Cambria Math"/>
                <a:ea typeface="Cambria Math"/>
              </a:rPr>
              <a:t>0</a:t>
            </a:r>
          </a:p>
          <a:p>
            <a:pPr marL="457200" indent="-457200">
              <a:buAutoNum type="arabicPeriod"/>
            </a:pPr>
            <a:r>
              <a:rPr lang="en-US" sz="2000" b="1" dirty="0" smtClean="0">
                <a:latin typeface="Cambria Math"/>
                <a:ea typeface="Cambria Math"/>
              </a:rPr>
              <a:t>since T is tangential to the curve formed by the chain tan </a:t>
            </a:r>
            <a:r>
              <a:rPr lang="el-GR" sz="2000" b="1" dirty="0" smtClean="0">
                <a:latin typeface="Cambria Math"/>
                <a:ea typeface="Cambria Math"/>
              </a:rPr>
              <a:t>θ</a:t>
            </a:r>
            <a:r>
              <a:rPr lang="en-US" sz="2000" b="1" dirty="0" smtClean="0">
                <a:latin typeface="Cambria Math"/>
                <a:ea typeface="Cambria Math"/>
              </a:rPr>
              <a:t> is equal to the gradient at the point P.</a:t>
            </a:r>
            <a:endParaRPr lang="en-US" sz="2000" b="1" dirty="0" smtClean="0"/>
          </a:p>
          <a:p>
            <a:endParaRPr lang="en-US" sz="2000" dirty="0" smtClean="0"/>
          </a:p>
          <a:p>
            <a:pPr marL="457200" indent="-457200"/>
            <a:endParaRPr lang="en-US" sz="2000" baseline="-25000" dirty="0"/>
          </a:p>
        </p:txBody>
      </p:sp>
      <p:sp>
        <p:nvSpPr>
          <p:cNvPr id="6" name="TextBox 5"/>
          <p:cNvSpPr txBox="1"/>
          <p:nvPr/>
        </p:nvSpPr>
        <p:spPr>
          <a:xfrm>
            <a:off x="3657600" y="6172200"/>
            <a:ext cx="1905000" cy="584775"/>
          </a:xfrm>
          <a:prstGeom prst="rect">
            <a:avLst/>
          </a:prstGeom>
          <a:noFill/>
        </p:spPr>
        <p:txBody>
          <a:bodyPr wrap="square" rtlCol="0">
            <a:spAutoFit/>
          </a:bodyPr>
          <a:lstStyle/>
          <a:p>
            <a:r>
              <a:rPr lang="en-US" sz="3200" b="1" dirty="0" smtClean="0">
                <a:solidFill>
                  <a:srgbClr val="7030A0"/>
                </a:solidFill>
              </a:rPr>
              <a:t>Figure 4</a:t>
            </a:r>
            <a:endParaRPr lang="en-US" sz="3200" b="1" dirty="0">
              <a:solidFill>
                <a:srgbClr val="7030A0"/>
              </a:solidFill>
            </a:endParaRPr>
          </a:p>
        </p:txBody>
      </p:sp>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Grp="1" noChangeAspect="1" noChangeArrowheads="1"/>
          </p:cNvPicPr>
          <p:nvPr>
            <p:ph idx="1"/>
          </p:nvPr>
        </p:nvPicPr>
        <p:blipFill>
          <a:blip r:embed="rId2">
            <a:duotone>
              <a:prstClr val="black"/>
              <a:schemeClr val="accent4">
                <a:tint val="45000"/>
                <a:satMod val="400000"/>
              </a:schemeClr>
            </a:duotone>
          </a:blip>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228600" y="4572000"/>
            <a:ext cx="6248400" cy="2451953"/>
          </a:xfrm>
          <a:prstGeom prst="rect">
            <a:avLst/>
          </a:prstGeom>
          <a:noFill/>
        </p:spPr>
        <p:txBody>
          <a:bodyPr wrap="square" rtlCol="0">
            <a:spAutoFit/>
          </a:bodyPr>
          <a:lstStyle/>
          <a:p>
            <a:pPr marL="457200" indent="-457200">
              <a:buAutoNum type="arabicPeriod"/>
            </a:pPr>
            <a:r>
              <a:rPr lang="en-US" sz="2000" b="1" dirty="0" smtClean="0"/>
              <a:t>The three forces  T</a:t>
            </a:r>
            <a:r>
              <a:rPr lang="en-US" sz="2000" b="1" baseline="-25000" dirty="0" smtClean="0"/>
              <a:t>0 </a:t>
            </a:r>
            <a:r>
              <a:rPr lang="en-US" sz="2000" b="1" dirty="0" smtClean="0"/>
              <a:t> ,T and </a:t>
            </a:r>
            <a:r>
              <a:rPr lang="en-US" sz="2000" b="1" dirty="0" err="1" smtClean="0"/>
              <a:t>wx</a:t>
            </a:r>
            <a:r>
              <a:rPr lang="en-US" sz="2000" b="1" dirty="0" smtClean="0"/>
              <a:t>  are in  equilibrium</a:t>
            </a:r>
            <a:r>
              <a:rPr lang="en-US" sz="2000" dirty="0" smtClean="0"/>
              <a:t>.</a:t>
            </a:r>
          </a:p>
          <a:p>
            <a:pPr marL="457200" indent="-457200">
              <a:buAutoNum type="arabicPeriod"/>
            </a:pPr>
            <a:r>
              <a:rPr lang="en-US" sz="2000" b="1" dirty="0" smtClean="0"/>
              <a:t>They form a triangle of forces with tan </a:t>
            </a:r>
            <a:r>
              <a:rPr lang="el-GR" sz="2000" b="1" dirty="0" smtClean="0">
                <a:latin typeface="Cambria Math"/>
                <a:ea typeface="Cambria Math"/>
              </a:rPr>
              <a:t>θ</a:t>
            </a:r>
            <a:r>
              <a:rPr lang="en-US" sz="2000" b="1" dirty="0" smtClean="0">
                <a:latin typeface="Cambria Math"/>
                <a:ea typeface="Cambria Math"/>
              </a:rPr>
              <a:t> = </a:t>
            </a:r>
            <a:r>
              <a:rPr lang="en-US" sz="2000" b="1" dirty="0" err="1" smtClean="0">
                <a:latin typeface="Cambria Math"/>
                <a:ea typeface="Cambria Math"/>
              </a:rPr>
              <a:t>wx</a:t>
            </a:r>
            <a:r>
              <a:rPr lang="en-US" sz="2000" b="1" dirty="0" smtClean="0">
                <a:latin typeface="Cambria Math"/>
                <a:ea typeface="Cambria Math"/>
              </a:rPr>
              <a:t>/T</a:t>
            </a:r>
            <a:r>
              <a:rPr lang="en-US" sz="2000" b="1" baseline="-25000" dirty="0" smtClean="0">
                <a:latin typeface="Cambria Math"/>
                <a:ea typeface="Cambria Math"/>
              </a:rPr>
              <a:t>0</a:t>
            </a:r>
          </a:p>
          <a:p>
            <a:pPr marL="457200" indent="-457200">
              <a:buAutoNum type="arabicPeriod"/>
            </a:pPr>
            <a:r>
              <a:rPr lang="en-US" sz="2000" b="1" dirty="0" smtClean="0">
                <a:latin typeface="Cambria Math"/>
                <a:ea typeface="Cambria Math"/>
              </a:rPr>
              <a:t>since T is tangential to the curve formed by the chain tan </a:t>
            </a:r>
            <a:r>
              <a:rPr lang="el-GR" sz="2000" b="1" dirty="0" smtClean="0">
                <a:latin typeface="Cambria Math"/>
                <a:ea typeface="Cambria Math"/>
              </a:rPr>
              <a:t>θ</a:t>
            </a:r>
            <a:r>
              <a:rPr lang="en-US" sz="2000" b="1" dirty="0" smtClean="0">
                <a:latin typeface="Cambria Math"/>
                <a:ea typeface="Cambria Math"/>
              </a:rPr>
              <a:t> is equal to the gradient at the point P.</a:t>
            </a:r>
          </a:p>
          <a:p>
            <a:pPr marL="457200" indent="-457200">
              <a:buAutoNum type="arabicPeriod"/>
            </a:pPr>
            <a:r>
              <a:rPr lang="en-US" sz="2000" b="1" dirty="0" smtClean="0">
                <a:latin typeface="Cambria Math"/>
                <a:ea typeface="Cambria Math"/>
              </a:rPr>
              <a:t>Gradient  = </a:t>
            </a:r>
            <a:r>
              <a:rPr lang="en-US" sz="2000" b="1" dirty="0" err="1" smtClean="0">
                <a:latin typeface="Cambria Math"/>
                <a:ea typeface="Cambria Math"/>
              </a:rPr>
              <a:t>wx</a:t>
            </a:r>
            <a:r>
              <a:rPr lang="en-US" sz="2000" b="1" dirty="0" smtClean="0">
                <a:latin typeface="Cambria Math"/>
                <a:ea typeface="Cambria Math"/>
              </a:rPr>
              <a:t>/T</a:t>
            </a:r>
            <a:r>
              <a:rPr lang="en-US" sz="2000" b="1" baseline="-25000" dirty="0" smtClean="0">
                <a:latin typeface="Cambria Math"/>
                <a:ea typeface="Cambria Math"/>
              </a:rPr>
              <a:t>0</a:t>
            </a:r>
            <a:endParaRPr lang="en-US" sz="2000" b="1" dirty="0" smtClean="0"/>
          </a:p>
          <a:p>
            <a:endParaRPr lang="en-US" sz="2000" dirty="0" smtClean="0"/>
          </a:p>
          <a:p>
            <a:pPr marL="457200" indent="-457200">
              <a:buAutoNum type="arabicPeriod"/>
            </a:pPr>
            <a:endParaRPr lang="en-US" sz="2000" baseline="-25000" dirty="0"/>
          </a:p>
        </p:txBody>
      </p:sp>
      <p:sp>
        <p:nvSpPr>
          <p:cNvPr id="6" name="TextBox 5"/>
          <p:cNvSpPr txBox="1"/>
          <p:nvPr/>
        </p:nvSpPr>
        <p:spPr>
          <a:xfrm>
            <a:off x="4038600" y="6172200"/>
            <a:ext cx="2057400" cy="584775"/>
          </a:xfrm>
          <a:prstGeom prst="rect">
            <a:avLst/>
          </a:prstGeom>
          <a:noFill/>
        </p:spPr>
        <p:txBody>
          <a:bodyPr wrap="square" rtlCol="0">
            <a:spAutoFit/>
          </a:bodyPr>
          <a:lstStyle/>
          <a:p>
            <a:r>
              <a:rPr lang="en-US" sz="3200" b="1" dirty="0" smtClean="0">
                <a:solidFill>
                  <a:srgbClr val="7030A0"/>
                </a:solidFill>
              </a:rPr>
              <a:t>Figure 5</a:t>
            </a:r>
            <a:endParaRPr lang="en-US" sz="3200" b="1" dirty="0">
              <a:solidFill>
                <a:srgbClr val="7030A0"/>
              </a:solidFill>
            </a:endParaRPr>
          </a:p>
        </p:txBody>
      </p:sp>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000" b="1" dirty="0" smtClean="0">
                <a:solidFill>
                  <a:srgbClr val="7030A0"/>
                </a:solidFill>
              </a:rPr>
              <a:t>        Consider the equilibrium of a finite portion    OP of the string and let p be (</a:t>
            </a:r>
            <a:r>
              <a:rPr lang="en-US" sz="4000" b="1" dirty="0" err="1" smtClean="0">
                <a:solidFill>
                  <a:srgbClr val="7030A0"/>
                </a:solidFill>
              </a:rPr>
              <a:t>x,y</a:t>
            </a:r>
            <a:r>
              <a:rPr lang="en-US" sz="4000" b="1" dirty="0" smtClean="0">
                <a:solidFill>
                  <a:srgbClr val="7030A0"/>
                </a:solidFill>
              </a:rPr>
              <a:t>) . Let  w be  the weight per unit length of the string  measured horizontally.</a:t>
            </a:r>
            <a:endParaRPr lang="en-US" sz="4000" b="1" dirty="0" smtClean="0"/>
          </a:p>
        </p:txBody>
      </p:sp>
    </p:spTree>
  </p:cSld>
  <p:clrMapOvr>
    <a:masterClrMapping/>
  </p:clrMapOvr>
  <p:transition>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None/>
            </a:pPr>
            <a:r>
              <a:rPr lang="en-US" sz="3200" dirty="0" smtClean="0"/>
              <a:t>   </a:t>
            </a:r>
            <a:r>
              <a:rPr lang="en-US" sz="3200" b="1" dirty="0" smtClean="0">
                <a:solidFill>
                  <a:srgbClr val="7030A0"/>
                </a:solidFill>
              </a:rPr>
              <a:t>The forces acting on the portion OP are</a:t>
            </a:r>
          </a:p>
          <a:p>
            <a:pPr>
              <a:buNone/>
            </a:pPr>
            <a:r>
              <a:rPr lang="en-US" sz="3200" b="1" dirty="0" smtClean="0">
                <a:solidFill>
                  <a:srgbClr val="7030A0"/>
                </a:solidFill>
              </a:rPr>
              <a:t>  1)  tension T</a:t>
            </a:r>
            <a:r>
              <a:rPr lang="en-US" sz="3200" b="1" baseline="-25000" dirty="0" smtClean="0">
                <a:solidFill>
                  <a:srgbClr val="7030A0"/>
                </a:solidFill>
              </a:rPr>
              <a:t>0</a:t>
            </a:r>
            <a:r>
              <a:rPr lang="en-US" sz="3200" b="1" dirty="0" smtClean="0">
                <a:solidFill>
                  <a:srgbClr val="7030A0"/>
                </a:solidFill>
              </a:rPr>
              <a:t> at O which is horizontal</a:t>
            </a:r>
          </a:p>
          <a:p>
            <a:pPr>
              <a:buNone/>
            </a:pPr>
            <a:r>
              <a:rPr lang="en-US" sz="3200" b="1" baseline="-25000" dirty="0" smtClean="0">
                <a:solidFill>
                  <a:srgbClr val="7030A0"/>
                </a:solidFill>
              </a:rPr>
              <a:t> </a:t>
            </a:r>
            <a:r>
              <a:rPr lang="en-US" sz="3200" b="1" dirty="0" smtClean="0">
                <a:solidFill>
                  <a:srgbClr val="7030A0"/>
                </a:solidFill>
              </a:rPr>
              <a:t> 2)  tension T at P acting along the tangent at P, inclined at an angle </a:t>
            </a:r>
            <a:r>
              <a:rPr lang="el-GR" sz="3200" b="1" dirty="0" smtClean="0">
                <a:solidFill>
                  <a:srgbClr val="7030A0"/>
                </a:solidFill>
                <a:latin typeface="Cambria Math"/>
                <a:ea typeface="Cambria Math"/>
              </a:rPr>
              <a:t>θ</a:t>
            </a:r>
            <a:r>
              <a:rPr lang="en-US" sz="3200" b="1" dirty="0" smtClean="0">
                <a:solidFill>
                  <a:srgbClr val="7030A0"/>
                </a:solidFill>
                <a:latin typeface="Cambria Math"/>
                <a:ea typeface="Cambria Math"/>
              </a:rPr>
              <a:t> to OX</a:t>
            </a:r>
          </a:p>
          <a:p>
            <a:pPr>
              <a:buNone/>
            </a:pPr>
            <a:r>
              <a:rPr lang="en-US" sz="3200" b="1" dirty="0" smtClean="0">
                <a:solidFill>
                  <a:srgbClr val="7030A0"/>
                </a:solidFill>
                <a:latin typeface="Cambria Math"/>
                <a:ea typeface="Cambria Math"/>
              </a:rPr>
              <a:t>  3) weight of the portion OP,</a:t>
            </a:r>
          </a:p>
          <a:p>
            <a:pPr>
              <a:buNone/>
            </a:pPr>
            <a:endParaRPr lang="en-US" sz="3200" b="1" dirty="0" smtClean="0">
              <a:solidFill>
                <a:srgbClr val="7030A0"/>
              </a:solidFill>
              <a:latin typeface="Cambria Math"/>
              <a:ea typeface="Cambria Math"/>
            </a:endParaRPr>
          </a:p>
          <a:p>
            <a:pPr>
              <a:buNone/>
            </a:pPr>
            <a:r>
              <a:rPr lang="en-US" sz="3200" b="1" i="1" u="sng" dirty="0" smtClean="0">
                <a:solidFill>
                  <a:srgbClr val="7030A0"/>
                </a:solidFill>
                <a:latin typeface="Cambria Math"/>
                <a:ea typeface="Cambria Math"/>
              </a:rPr>
              <a:t>Hence these three forces are in equilibrium</a:t>
            </a:r>
            <a:endParaRPr lang="en-US" sz="3200" b="1" i="1" u="sng" baseline="-25000" dirty="0" smtClean="0">
              <a:solidFill>
                <a:srgbClr val="7030A0"/>
              </a:solidFill>
            </a:endParaRPr>
          </a:p>
        </p:txBody>
      </p:sp>
    </p:spTree>
  </p:cSld>
  <p:clrMapOvr>
    <a:masterClrMapping/>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51120"/>
          </a:xfrm>
        </p:spPr>
        <p:txBody>
          <a:bodyPr>
            <a:noAutofit/>
          </a:bodyPr>
          <a:lstStyle/>
          <a:p>
            <a:pPr>
              <a:buNone/>
            </a:pPr>
            <a:r>
              <a:rPr lang="en-US" sz="3200" dirty="0" smtClean="0">
                <a:solidFill>
                  <a:srgbClr val="7030A0"/>
                </a:solidFill>
              </a:rPr>
              <a:t>  </a:t>
            </a:r>
            <a:r>
              <a:rPr lang="en-US" sz="3200" b="1" dirty="0" smtClean="0">
                <a:solidFill>
                  <a:srgbClr val="7030A0"/>
                </a:solidFill>
              </a:rPr>
              <a:t>Resolving horizontally and vertically ,</a:t>
            </a:r>
          </a:p>
          <a:p>
            <a:pPr>
              <a:buNone/>
            </a:pPr>
            <a:r>
              <a:rPr lang="en-US" sz="3200" b="1" dirty="0" smtClean="0">
                <a:solidFill>
                  <a:srgbClr val="7030A0"/>
                </a:solidFill>
              </a:rPr>
              <a:t>  we have,</a:t>
            </a:r>
          </a:p>
          <a:p>
            <a:pPr>
              <a:buNone/>
            </a:pPr>
            <a:r>
              <a:rPr lang="en-US" sz="3200" b="1" dirty="0" smtClean="0">
                <a:solidFill>
                  <a:srgbClr val="7030A0"/>
                </a:solidFill>
              </a:rPr>
              <a:t>                     T </a:t>
            </a:r>
            <a:r>
              <a:rPr lang="en-US" sz="3200" b="1" dirty="0" err="1" smtClean="0">
                <a:solidFill>
                  <a:srgbClr val="7030A0"/>
                </a:solidFill>
              </a:rPr>
              <a:t>cos</a:t>
            </a:r>
            <a:r>
              <a:rPr lang="el-GR" sz="3200" b="1" dirty="0" smtClean="0">
                <a:solidFill>
                  <a:srgbClr val="7030A0"/>
                </a:solidFill>
                <a:latin typeface="Cambria Math"/>
                <a:ea typeface="Cambria Math"/>
              </a:rPr>
              <a:t>θ</a:t>
            </a:r>
            <a:r>
              <a:rPr lang="en-US" sz="3200" b="1" dirty="0" smtClean="0">
                <a:solidFill>
                  <a:srgbClr val="7030A0"/>
                </a:solidFill>
                <a:latin typeface="Cambria Math"/>
                <a:ea typeface="Cambria Math"/>
              </a:rPr>
              <a:t> =</a:t>
            </a:r>
            <a:r>
              <a:rPr lang="en-US" sz="3200" b="1" dirty="0" smtClean="0">
                <a:solidFill>
                  <a:srgbClr val="7030A0"/>
                </a:solidFill>
              </a:rPr>
              <a:t> T</a:t>
            </a:r>
            <a:r>
              <a:rPr lang="en-US" sz="3200" b="1" baseline="-25000" dirty="0" smtClean="0">
                <a:solidFill>
                  <a:srgbClr val="7030A0"/>
                </a:solidFill>
              </a:rPr>
              <a:t>0  </a:t>
            </a:r>
            <a:r>
              <a:rPr lang="en-US" sz="3200" b="1" dirty="0" smtClean="0">
                <a:solidFill>
                  <a:srgbClr val="7030A0"/>
                </a:solidFill>
              </a:rPr>
              <a:t> -------------        (1)</a:t>
            </a:r>
            <a:endParaRPr lang="en-US" sz="3200" b="1" baseline="-25000" dirty="0" smtClean="0">
              <a:solidFill>
                <a:srgbClr val="7030A0"/>
              </a:solidFill>
            </a:endParaRPr>
          </a:p>
          <a:p>
            <a:pPr>
              <a:buNone/>
            </a:pPr>
            <a:r>
              <a:rPr lang="en-US" sz="3200" b="1" dirty="0" smtClean="0">
                <a:solidFill>
                  <a:srgbClr val="7030A0"/>
                </a:solidFill>
              </a:rPr>
              <a:t>			   T sin</a:t>
            </a:r>
            <a:r>
              <a:rPr lang="el-GR" sz="3200" b="1" dirty="0" smtClean="0">
                <a:solidFill>
                  <a:srgbClr val="7030A0"/>
                </a:solidFill>
                <a:latin typeface="Cambria Math"/>
                <a:ea typeface="Cambria Math"/>
              </a:rPr>
              <a:t>θ</a:t>
            </a:r>
            <a:r>
              <a:rPr lang="en-US" sz="3200" b="1" dirty="0" smtClean="0">
                <a:solidFill>
                  <a:srgbClr val="7030A0"/>
                </a:solidFill>
                <a:latin typeface="Cambria Math"/>
                <a:ea typeface="Cambria Math"/>
              </a:rPr>
              <a:t>  = </a:t>
            </a:r>
            <a:r>
              <a:rPr lang="en-US" sz="3200" b="1" dirty="0" err="1" smtClean="0">
                <a:solidFill>
                  <a:srgbClr val="7030A0"/>
                </a:solidFill>
                <a:latin typeface="Cambria Math"/>
                <a:ea typeface="Cambria Math"/>
              </a:rPr>
              <a:t>wx</a:t>
            </a:r>
            <a:r>
              <a:rPr lang="en-US" sz="3200" b="1" dirty="0" smtClean="0">
                <a:solidFill>
                  <a:srgbClr val="7030A0"/>
                </a:solidFill>
                <a:latin typeface="Cambria Math"/>
                <a:ea typeface="Cambria Math"/>
              </a:rPr>
              <a:t> ------------      (2)</a:t>
            </a:r>
          </a:p>
          <a:p>
            <a:pPr>
              <a:buNone/>
            </a:pPr>
            <a:r>
              <a:rPr lang="en-US" sz="3200" b="1" dirty="0" smtClean="0">
                <a:solidFill>
                  <a:srgbClr val="7030A0"/>
                </a:solidFill>
                <a:latin typeface="Cambria Math"/>
                <a:ea typeface="Cambria Math"/>
              </a:rPr>
              <a:t> dividing  (2) by (1),</a:t>
            </a:r>
          </a:p>
          <a:p>
            <a:pPr>
              <a:buNone/>
            </a:pPr>
            <a:r>
              <a:rPr lang="en-US" sz="3200" b="1" dirty="0" smtClean="0">
                <a:solidFill>
                  <a:srgbClr val="7030A0"/>
                </a:solidFill>
                <a:latin typeface="Cambria Math"/>
                <a:ea typeface="Cambria Math"/>
              </a:rPr>
              <a:t>			tan </a:t>
            </a:r>
            <a:r>
              <a:rPr lang="el-GR" sz="3200" b="1" dirty="0" smtClean="0">
                <a:solidFill>
                  <a:srgbClr val="7030A0"/>
                </a:solidFill>
                <a:latin typeface="Cambria Math"/>
                <a:ea typeface="Cambria Math"/>
              </a:rPr>
              <a:t>θ</a:t>
            </a:r>
            <a:r>
              <a:rPr lang="en-US" sz="3200" b="1" dirty="0" smtClean="0">
                <a:solidFill>
                  <a:srgbClr val="7030A0"/>
                </a:solidFill>
                <a:latin typeface="Cambria Math"/>
                <a:ea typeface="Cambria Math"/>
              </a:rPr>
              <a:t>  =             -----------       (3)</a:t>
            </a:r>
          </a:p>
          <a:p>
            <a:pPr>
              <a:buNone/>
            </a:pPr>
            <a:r>
              <a:rPr lang="en-US" sz="3200" b="1" dirty="0" smtClean="0">
                <a:solidFill>
                  <a:srgbClr val="7030A0"/>
                </a:solidFill>
              </a:rPr>
              <a:t>	          </a:t>
            </a:r>
          </a:p>
          <a:p>
            <a:pPr>
              <a:buNone/>
            </a:pPr>
            <a:r>
              <a:rPr lang="en-US" sz="3200" b="1" dirty="0" smtClean="0">
                <a:solidFill>
                  <a:srgbClr val="7030A0"/>
                </a:solidFill>
              </a:rPr>
              <a:t>             i.e.,         =               ------------     (4)</a:t>
            </a:r>
          </a:p>
          <a:p>
            <a:pPr>
              <a:buNone/>
            </a:pPr>
            <a:r>
              <a:rPr lang="en-US" sz="3200" b="1" dirty="0" smtClean="0">
                <a:solidFill>
                  <a:srgbClr val="7030A0"/>
                </a:solidFill>
              </a:rPr>
              <a:t>  </a:t>
            </a:r>
            <a:endParaRPr lang="en-US" sz="3200" b="1" dirty="0">
              <a:solidFill>
                <a:srgbClr val="7030A0"/>
              </a:solidFill>
            </a:endParaRPr>
          </a:p>
        </p:txBody>
      </p:sp>
      <p:sp>
        <p:nvSpPr>
          <p:cNvPr id="17410" name="Rectangle 2"/>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2" name="Rectangle 4"/>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4" name="Rectangle 6"/>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62400" y="4038600"/>
            <a:ext cx="628650" cy="1123950"/>
          </a:xfrm>
          <a:prstGeom prst="rect">
            <a:avLst/>
          </a:prstGeom>
          <a:noFill/>
        </p:spPr>
      </p:pic>
      <p:sp>
        <p:nvSpPr>
          <p:cNvPr id="10243" name="Rectangle 3"/>
          <p:cNvSpPr>
            <a:spLocks noChangeArrowheads="1"/>
          </p:cNvSpPr>
          <p:nvPr/>
        </p:nvSpPr>
        <p:spPr bwMode="auto">
          <a:xfrm>
            <a:off x="0" y="1581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4"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86200" y="5257800"/>
            <a:ext cx="628650" cy="1123950"/>
          </a:xfrm>
          <a:prstGeom prst="rect">
            <a:avLst/>
          </a:prstGeom>
          <a:noFill/>
        </p:spPr>
      </p:pic>
      <p:sp>
        <p:nvSpPr>
          <p:cNvPr id="10246" name="Rectangle 6"/>
          <p:cNvSpPr>
            <a:spLocks noChangeArrowheads="1"/>
          </p:cNvSpPr>
          <p:nvPr/>
        </p:nvSpPr>
        <p:spPr bwMode="auto">
          <a:xfrm>
            <a:off x="0" y="1581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4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7"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67000" y="5181600"/>
            <a:ext cx="571500" cy="1123950"/>
          </a:xfrm>
          <a:prstGeom prst="rect">
            <a:avLst/>
          </a:prstGeom>
          <a:noFill/>
        </p:spPr>
      </p:pic>
      <p:sp>
        <p:nvSpPr>
          <p:cNvPr id="10249" name="Rectangle 9"/>
          <p:cNvSpPr>
            <a:spLocks noChangeArrowheads="1"/>
          </p:cNvSpPr>
          <p:nvPr/>
        </p:nvSpPr>
        <p:spPr bwMode="auto">
          <a:xfrm>
            <a:off x="0" y="1581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0" y="304800"/>
            <a:ext cx="9144000" cy="6019800"/>
          </a:xfrm>
        </p:spPr>
        <p:txBody>
          <a:bodyPr>
            <a:noAutofit/>
          </a:bodyPr>
          <a:lstStyle/>
          <a:p>
            <a:pPr>
              <a:buNone/>
            </a:pPr>
            <a:r>
              <a:rPr lang="en-US" sz="3600" dirty="0" smtClean="0">
                <a:solidFill>
                  <a:srgbClr val="7030A0"/>
                </a:solidFill>
              </a:rPr>
              <a:t>  </a:t>
            </a:r>
            <a:r>
              <a:rPr lang="en-US" sz="3600" b="1" dirty="0" smtClean="0">
                <a:solidFill>
                  <a:srgbClr val="7030A0"/>
                </a:solidFill>
              </a:rPr>
              <a:t>integrating, y =          + c        ----------  (5)</a:t>
            </a:r>
          </a:p>
          <a:p>
            <a:pPr>
              <a:buNone/>
            </a:pPr>
            <a:endParaRPr lang="en-US" sz="3600" b="1" dirty="0" smtClean="0">
              <a:solidFill>
                <a:srgbClr val="7030A0"/>
              </a:solidFill>
            </a:endParaRPr>
          </a:p>
          <a:p>
            <a:pPr>
              <a:buNone/>
            </a:pPr>
            <a:r>
              <a:rPr lang="en-US" sz="3600" b="1" dirty="0" smtClean="0">
                <a:solidFill>
                  <a:srgbClr val="7030A0"/>
                </a:solidFill>
              </a:rPr>
              <a:t> but y = 0 when x = 0,</a:t>
            </a:r>
          </a:p>
          <a:p>
            <a:pPr>
              <a:buNone/>
            </a:pPr>
            <a:r>
              <a:rPr lang="en-US" sz="3600" b="1" dirty="0" smtClean="0">
                <a:solidFill>
                  <a:srgbClr val="7030A0"/>
                </a:solidFill>
              </a:rPr>
              <a:t>                         ∴  c = 0</a:t>
            </a:r>
          </a:p>
          <a:p>
            <a:pPr>
              <a:buNone/>
            </a:pPr>
            <a:endParaRPr lang="en-US" sz="3600" b="1" dirty="0" smtClean="0">
              <a:solidFill>
                <a:srgbClr val="7030A0"/>
              </a:solidFill>
            </a:endParaRPr>
          </a:p>
          <a:p>
            <a:pPr>
              <a:buNone/>
            </a:pPr>
            <a:r>
              <a:rPr lang="en-US" sz="3600" b="1" dirty="0" smtClean="0">
                <a:solidFill>
                  <a:srgbClr val="7030A0"/>
                </a:solidFill>
              </a:rPr>
              <a:t> 			   y = 			-----------(6)</a:t>
            </a:r>
          </a:p>
          <a:p>
            <a:pPr>
              <a:buNone/>
            </a:pPr>
            <a:endParaRPr lang="en-US" sz="3600" b="1" dirty="0" smtClean="0">
              <a:solidFill>
                <a:srgbClr val="7030A0"/>
              </a:solidFill>
            </a:endParaRPr>
          </a:p>
          <a:p>
            <a:pPr>
              <a:buNone/>
            </a:pPr>
            <a:r>
              <a:rPr lang="en-US" sz="3600" b="1" dirty="0" smtClean="0">
                <a:solidFill>
                  <a:srgbClr val="7030A0"/>
                </a:solidFill>
              </a:rPr>
              <a:t>        Equation (6) is a parabola with vertex at the origin and its axis being along the y-axis.</a:t>
            </a:r>
            <a:endParaRPr lang="en-US" sz="3600" b="1" dirty="0">
              <a:solidFill>
                <a:srgbClr val="7030A0"/>
              </a:solidFill>
            </a:endParaRPr>
          </a:p>
        </p:txBody>
      </p:sp>
      <p:sp>
        <p:nvSpPr>
          <p:cNvPr id="25602" name="Rectangle 2"/>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29000" y="0"/>
            <a:ext cx="819150" cy="1276350"/>
          </a:xfrm>
          <a:prstGeom prst="rect">
            <a:avLst/>
          </a:prstGeom>
          <a:noFill/>
        </p:spPr>
      </p:pic>
      <p:sp>
        <p:nvSpPr>
          <p:cNvPr id="9219" name="Rectangle 3"/>
          <p:cNvSpPr>
            <a:spLocks noChangeArrowheads="1"/>
          </p:cNvSpPr>
          <p:nvPr/>
        </p:nvSpPr>
        <p:spPr bwMode="auto">
          <a:xfrm>
            <a:off x="0" y="173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2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20"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00400" y="3352800"/>
            <a:ext cx="819150" cy="1276350"/>
          </a:xfrm>
          <a:prstGeom prst="rect">
            <a:avLst/>
          </a:prstGeom>
          <a:noFill/>
        </p:spPr>
      </p:pic>
      <p:sp>
        <p:nvSpPr>
          <p:cNvPr id="9222" name="Rectangle 6"/>
          <p:cNvSpPr>
            <a:spLocks noChangeArrowheads="1"/>
          </p:cNvSpPr>
          <p:nvPr/>
        </p:nvSpPr>
        <p:spPr bwMode="auto">
          <a:xfrm>
            <a:off x="0" y="173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1447800"/>
          </a:xfrm>
        </p:spPr>
        <p:txBody>
          <a:bodyPr>
            <a:normAutofit fontScale="90000"/>
          </a:bodyPr>
          <a:lstStyle/>
          <a:p>
            <a:r>
              <a:rPr lang="en-US" sz="6600" i="1" dirty="0" smtClean="0">
                <a:solidFill>
                  <a:srgbClr val="7030A0"/>
                </a:solidFill>
              </a:rPr>
              <a:t>PARABOLIC CATENARY</a:t>
            </a:r>
            <a:endParaRPr lang="en-US" sz="6600" i="1" dirty="0">
              <a:solidFill>
                <a:srgbClr val="7030A0"/>
              </a:solidFill>
            </a:endParaRPr>
          </a:p>
        </p:txBody>
      </p:sp>
      <p:pic>
        <p:nvPicPr>
          <p:cNvPr id="4100" name="Picture 4"/>
          <p:cNvPicPr>
            <a:picLocks noChangeAspect="1" noChangeArrowheads="1"/>
          </p:cNvPicPr>
          <p:nvPr/>
        </p:nvPicPr>
        <p:blipFill>
          <a:blip r:embed="rId2"/>
          <a:srcRect/>
          <a:stretch>
            <a:fillRect/>
          </a:stretch>
        </p:blipFill>
        <p:spPr bwMode="auto">
          <a:xfrm>
            <a:off x="1752600" y="2667000"/>
            <a:ext cx="5791199" cy="3581400"/>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534400" cy="5638800"/>
          </a:xfrm>
        </p:spPr>
        <p:txBody>
          <a:bodyPr>
            <a:normAutofit lnSpcReduction="10000"/>
          </a:bodyPr>
          <a:lstStyle/>
          <a:p>
            <a:pPr>
              <a:buNone/>
            </a:pPr>
            <a:r>
              <a:rPr lang="en-US" sz="3600" dirty="0" smtClean="0">
                <a:solidFill>
                  <a:srgbClr val="7030A0"/>
                </a:solidFill>
              </a:rPr>
              <a:t>  </a:t>
            </a:r>
            <a:r>
              <a:rPr lang="en-US" sz="3600" b="1" dirty="0" smtClean="0">
                <a:solidFill>
                  <a:srgbClr val="7030A0"/>
                </a:solidFill>
              </a:rPr>
              <a:t>If we put  T</a:t>
            </a:r>
            <a:r>
              <a:rPr lang="en-US" sz="3600" b="1" baseline="-25000" dirty="0" smtClean="0">
                <a:solidFill>
                  <a:srgbClr val="7030A0"/>
                </a:solidFill>
              </a:rPr>
              <a:t>0  </a:t>
            </a:r>
            <a:r>
              <a:rPr lang="en-US" sz="3600" b="1" dirty="0" smtClean="0">
                <a:solidFill>
                  <a:srgbClr val="7030A0"/>
                </a:solidFill>
              </a:rPr>
              <a:t> = </a:t>
            </a:r>
            <a:r>
              <a:rPr lang="en-US" sz="3600" b="1" dirty="0" err="1" smtClean="0">
                <a:solidFill>
                  <a:srgbClr val="7030A0"/>
                </a:solidFill>
              </a:rPr>
              <a:t>wc</a:t>
            </a:r>
            <a:r>
              <a:rPr lang="en-US" sz="3600" b="1" dirty="0" smtClean="0">
                <a:solidFill>
                  <a:srgbClr val="7030A0"/>
                </a:solidFill>
              </a:rPr>
              <a:t>             ------------- (7)</a:t>
            </a:r>
          </a:p>
          <a:p>
            <a:pPr>
              <a:buNone/>
            </a:pPr>
            <a:r>
              <a:rPr lang="en-US" sz="3600" b="1" dirty="0" smtClean="0">
                <a:solidFill>
                  <a:srgbClr val="7030A0"/>
                </a:solidFill>
              </a:rPr>
              <a:t>i.e., T</a:t>
            </a:r>
            <a:r>
              <a:rPr lang="en-US" sz="3600" b="1" baseline="-25000" dirty="0" smtClean="0">
                <a:solidFill>
                  <a:srgbClr val="7030A0"/>
                </a:solidFill>
              </a:rPr>
              <a:t>0 </a:t>
            </a:r>
            <a:r>
              <a:rPr lang="en-US" sz="3600" b="1" dirty="0" smtClean="0">
                <a:solidFill>
                  <a:srgbClr val="7030A0"/>
                </a:solidFill>
              </a:rPr>
              <a:t> is equal to the load on a length ‘c’ of the horizontal span.</a:t>
            </a:r>
          </a:p>
          <a:p>
            <a:pPr>
              <a:buNone/>
            </a:pPr>
            <a:endParaRPr lang="en-US" sz="3600" b="1" dirty="0" smtClean="0">
              <a:solidFill>
                <a:srgbClr val="7030A0"/>
              </a:solidFill>
            </a:endParaRPr>
          </a:p>
          <a:p>
            <a:pPr>
              <a:buNone/>
            </a:pPr>
            <a:r>
              <a:rPr lang="en-US" sz="3600" b="1" dirty="0" smtClean="0">
                <a:solidFill>
                  <a:srgbClr val="7030A0"/>
                </a:solidFill>
              </a:rPr>
              <a:t>Then (6) becomes  y = 		= 	</a:t>
            </a:r>
          </a:p>
          <a:p>
            <a:pPr>
              <a:buNone/>
            </a:pPr>
            <a:endParaRPr lang="en-US" sz="3600" b="1" dirty="0" smtClean="0">
              <a:solidFill>
                <a:srgbClr val="7030A0"/>
              </a:solidFill>
            </a:endParaRPr>
          </a:p>
          <a:p>
            <a:pPr>
              <a:buNone/>
            </a:pPr>
            <a:r>
              <a:rPr lang="en-US" sz="3600" b="1" dirty="0" smtClean="0">
                <a:solidFill>
                  <a:srgbClr val="7030A0"/>
                </a:solidFill>
              </a:rPr>
              <a:t>                       x</a:t>
            </a:r>
            <a:r>
              <a:rPr lang="en-US" sz="3600" b="1" baseline="30000" dirty="0" smtClean="0">
                <a:solidFill>
                  <a:srgbClr val="7030A0"/>
                </a:solidFill>
              </a:rPr>
              <a:t>2</a:t>
            </a:r>
            <a:r>
              <a:rPr lang="en-US" sz="3600" b="1" dirty="0" smtClean="0">
                <a:solidFill>
                  <a:srgbClr val="7030A0"/>
                </a:solidFill>
              </a:rPr>
              <a:t> = 2cy          ------------ (8)		</a:t>
            </a:r>
          </a:p>
          <a:p>
            <a:pPr>
              <a:buNone/>
            </a:pPr>
            <a:r>
              <a:rPr lang="en-US" sz="3600" b="1" dirty="0" smtClean="0">
                <a:solidFill>
                  <a:srgbClr val="7030A0"/>
                </a:solidFill>
              </a:rPr>
              <a:t>(8) is a parabola with </a:t>
            </a:r>
            <a:r>
              <a:rPr lang="en-US" sz="3600" b="1" dirty="0" err="1" smtClean="0">
                <a:solidFill>
                  <a:srgbClr val="7030A0"/>
                </a:solidFill>
              </a:rPr>
              <a:t>lactus</a:t>
            </a:r>
            <a:r>
              <a:rPr lang="en-US" sz="3600" b="1" dirty="0" smtClean="0">
                <a:solidFill>
                  <a:srgbClr val="7030A0"/>
                </a:solidFill>
              </a:rPr>
              <a:t>  rectum 2c.</a:t>
            </a:r>
            <a:endParaRPr lang="en-US" sz="3600" b="1" dirty="0">
              <a:solidFill>
                <a:srgbClr val="7030A0"/>
              </a:solidFill>
            </a:endParaRPr>
          </a:p>
        </p:txBody>
      </p:sp>
      <p:sp>
        <p:nvSpPr>
          <p:cNvPr id="26626" name="Rectangle 2"/>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8" name="Rectangle 4"/>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00600" y="2971800"/>
            <a:ext cx="819150" cy="1181100"/>
          </a:xfrm>
          <a:prstGeom prst="rect">
            <a:avLst/>
          </a:prstGeom>
          <a:noFill/>
        </p:spPr>
      </p:pic>
      <p:sp>
        <p:nvSpPr>
          <p:cNvPr id="8195" name="Rectangle 3"/>
          <p:cNvSpPr>
            <a:spLocks noChangeArrowheads="1"/>
          </p:cNvSpPr>
          <p:nvPr/>
        </p:nvSpPr>
        <p:spPr bwMode="auto">
          <a:xfrm>
            <a:off x="0" y="1638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1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29400" y="2895600"/>
            <a:ext cx="476250" cy="1181100"/>
          </a:xfrm>
          <a:prstGeom prst="rect">
            <a:avLst/>
          </a:prstGeom>
          <a:noFill/>
        </p:spPr>
      </p:pic>
      <p:sp>
        <p:nvSpPr>
          <p:cNvPr id="8198" name="Rectangle 6"/>
          <p:cNvSpPr>
            <a:spLocks noChangeArrowheads="1"/>
          </p:cNvSpPr>
          <p:nvPr/>
        </p:nvSpPr>
        <p:spPr bwMode="auto">
          <a:xfrm>
            <a:off x="0" y="1638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135563"/>
          </a:xfrm>
        </p:spPr>
        <p:txBody>
          <a:bodyPr>
            <a:normAutofit fontScale="25000" lnSpcReduction="20000"/>
          </a:bodyPr>
          <a:lstStyle/>
          <a:p>
            <a:pPr>
              <a:buNone/>
            </a:pPr>
            <a:r>
              <a:rPr lang="en-US" sz="14400" b="1" dirty="0" smtClean="0">
                <a:solidFill>
                  <a:srgbClr val="7030A0"/>
                </a:solidFill>
              </a:rPr>
              <a:t>   squaring (1) &amp; (2) and adding</a:t>
            </a:r>
          </a:p>
          <a:p>
            <a:pPr>
              <a:buNone/>
            </a:pPr>
            <a:endParaRPr lang="en-US" sz="14400" b="1" dirty="0" smtClean="0">
              <a:solidFill>
                <a:srgbClr val="7030A0"/>
              </a:solidFill>
            </a:endParaRPr>
          </a:p>
          <a:p>
            <a:pPr>
              <a:buNone/>
            </a:pPr>
            <a:r>
              <a:rPr lang="en-US" sz="14400" b="1" dirty="0" smtClean="0">
                <a:solidFill>
                  <a:srgbClr val="7030A0"/>
                </a:solidFill>
              </a:rPr>
              <a:t>    			T</a:t>
            </a:r>
            <a:r>
              <a:rPr lang="en-US" sz="14400" b="1" baseline="30000" dirty="0" smtClean="0">
                <a:solidFill>
                  <a:srgbClr val="7030A0"/>
                </a:solidFill>
              </a:rPr>
              <a:t>2</a:t>
            </a:r>
            <a:r>
              <a:rPr lang="en-US" sz="14400" b="1" dirty="0" smtClean="0">
                <a:solidFill>
                  <a:srgbClr val="7030A0"/>
                </a:solidFill>
              </a:rPr>
              <a:t> = T</a:t>
            </a:r>
            <a:r>
              <a:rPr lang="en-US" sz="14400" b="1" baseline="-25000" dirty="0" smtClean="0">
                <a:solidFill>
                  <a:srgbClr val="7030A0"/>
                </a:solidFill>
              </a:rPr>
              <a:t>0</a:t>
            </a:r>
            <a:r>
              <a:rPr lang="en-US" sz="14400" b="1" baseline="30000" dirty="0" smtClean="0">
                <a:solidFill>
                  <a:srgbClr val="7030A0"/>
                </a:solidFill>
              </a:rPr>
              <a:t>2 </a:t>
            </a:r>
            <a:r>
              <a:rPr lang="en-US" sz="14400" b="1" dirty="0" smtClean="0">
                <a:solidFill>
                  <a:srgbClr val="7030A0"/>
                </a:solidFill>
              </a:rPr>
              <a:t>+ w</a:t>
            </a:r>
            <a:r>
              <a:rPr lang="en-US" sz="14400" b="1" baseline="30000" dirty="0" smtClean="0">
                <a:solidFill>
                  <a:srgbClr val="7030A0"/>
                </a:solidFill>
              </a:rPr>
              <a:t>2</a:t>
            </a:r>
            <a:r>
              <a:rPr lang="en-US" sz="14400" b="1" dirty="0" smtClean="0">
                <a:solidFill>
                  <a:srgbClr val="7030A0"/>
                </a:solidFill>
              </a:rPr>
              <a:t>x</a:t>
            </a:r>
            <a:r>
              <a:rPr lang="en-US" sz="14400" b="1" baseline="30000" dirty="0" smtClean="0">
                <a:solidFill>
                  <a:srgbClr val="7030A0"/>
                </a:solidFill>
              </a:rPr>
              <a:t>2</a:t>
            </a:r>
            <a:r>
              <a:rPr lang="en-US" sz="14400" b="1" dirty="0" smtClean="0">
                <a:solidFill>
                  <a:srgbClr val="7030A0"/>
                </a:solidFill>
              </a:rPr>
              <a:t> </a:t>
            </a:r>
          </a:p>
          <a:p>
            <a:pPr>
              <a:buNone/>
            </a:pPr>
            <a:r>
              <a:rPr lang="en-US" sz="14400" b="1" dirty="0" smtClean="0">
                <a:solidFill>
                  <a:srgbClr val="7030A0"/>
                </a:solidFill>
              </a:rPr>
              <a:t>       		             = w</a:t>
            </a:r>
            <a:r>
              <a:rPr lang="en-US" sz="14400" b="1" baseline="30000" dirty="0" smtClean="0">
                <a:solidFill>
                  <a:srgbClr val="7030A0"/>
                </a:solidFill>
              </a:rPr>
              <a:t>2</a:t>
            </a:r>
            <a:r>
              <a:rPr lang="en-US" sz="14400" b="1" dirty="0" smtClean="0">
                <a:solidFill>
                  <a:srgbClr val="7030A0"/>
                </a:solidFill>
              </a:rPr>
              <a:t>c</a:t>
            </a:r>
            <a:r>
              <a:rPr lang="en-US" sz="14400" b="1" baseline="30000" dirty="0" smtClean="0">
                <a:solidFill>
                  <a:srgbClr val="7030A0"/>
                </a:solidFill>
              </a:rPr>
              <a:t>2</a:t>
            </a:r>
            <a:r>
              <a:rPr lang="en-US" sz="14400" b="1" dirty="0" smtClean="0">
                <a:solidFill>
                  <a:srgbClr val="7030A0"/>
                </a:solidFill>
              </a:rPr>
              <a:t>+w</a:t>
            </a:r>
            <a:r>
              <a:rPr lang="en-US" sz="14400" b="1" baseline="30000" dirty="0" smtClean="0">
                <a:solidFill>
                  <a:srgbClr val="7030A0"/>
                </a:solidFill>
              </a:rPr>
              <a:t>2</a:t>
            </a:r>
            <a:r>
              <a:rPr lang="en-US" sz="14400" b="1" dirty="0" smtClean="0">
                <a:solidFill>
                  <a:srgbClr val="7030A0"/>
                </a:solidFill>
              </a:rPr>
              <a:t>x</a:t>
            </a:r>
            <a:r>
              <a:rPr lang="en-US" sz="14400" b="1" baseline="30000" dirty="0" smtClean="0">
                <a:solidFill>
                  <a:srgbClr val="7030A0"/>
                </a:solidFill>
              </a:rPr>
              <a:t>2</a:t>
            </a:r>
          </a:p>
          <a:p>
            <a:pPr>
              <a:buNone/>
            </a:pPr>
            <a:r>
              <a:rPr lang="en-US" sz="14400" b="1" dirty="0" smtClean="0">
                <a:solidFill>
                  <a:srgbClr val="7030A0"/>
                </a:solidFill>
              </a:rPr>
              <a:t>                      `     = w</a:t>
            </a:r>
            <a:r>
              <a:rPr lang="en-US" sz="14400" b="1" baseline="30000" dirty="0" smtClean="0">
                <a:solidFill>
                  <a:srgbClr val="7030A0"/>
                </a:solidFill>
              </a:rPr>
              <a:t>2</a:t>
            </a:r>
            <a:r>
              <a:rPr lang="en-US" sz="14400" b="1" dirty="0" smtClean="0">
                <a:solidFill>
                  <a:srgbClr val="7030A0"/>
                </a:solidFill>
              </a:rPr>
              <a:t>(c</a:t>
            </a:r>
            <a:r>
              <a:rPr lang="en-US" sz="14400" b="1" baseline="30000" dirty="0" smtClean="0">
                <a:solidFill>
                  <a:srgbClr val="7030A0"/>
                </a:solidFill>
              </a:rPr>
              <a:t>2</a:t>
            </a:r>
            <a:r>
              <a:rPr lang="en-US" sz="14400" b="1" dirty="0" smtClean="0">
                <a:solidFill>
                  <a:srgbClr val="7030A0"/>
                </a:solidFill>
              </a:rPr>
              <a:t>+x</a:t>
            </a:r>
            <a:r>
              <a:rPr lang="en-US" sz="14400" b="1" baseline="30000" dirty="0" smtClean="0">
                <a:solidFill>
                  <a:srgbClr val="7030A0"/>
                </a:solidFill>
              </a:rPr>
              <a:t>2</a:t>
            </a:r>
            <a:r>
              <a:rPr lang="en-US" sz="14400" b="1" dirty="0" smtClean="0">
                <a:solidFill>
                  <a:srgbClr val="7030A0"/>
                </a:solidFill>
              </a:rPr>
              <a:t>)</a:t>
            </a:r>
          </a:p>
          <a:p>
            <a:pPr>
              <a:buNone/>
            </a:pPr>
            <a:r>
              <a:rPr lang="en-US" sz="14400" b="1" dirty="0" smtClean="0">
                <a:solidFill>
                  <a:srgbClr val="7030A0"/>
                </a:solidFill>
              </a:rPr>
              <a:t>                             = w</a:t>
            </a:r>
            <a:r>
              <a:rPr lang="en-US" sz="14400" b="1" baseline="30000" dirty="0" smtClean="0">
                <a:solidFill>
                  <a:srgbClr val="7030A0"/>
                </a:solidFill>
              </a:rPr>
              <a:t>2</a:t>
            </a:r>
            <a:r>
              <a:rPr lang="en-US" sz="14400" b="1" dirty="0" smtClean="0">
                <a:solidFill>
                  <a:srgbClr val="7030A0"/>
                </a:solidFill>
              </a:rPr>
              <a:t>(c</a:t>
            </a:r>
            <a:r>
              <a:rPr lang="en-US" sz="14400" b="1" baseline="30000" dirty="0" smtClean="0">
                <a:solidFill>
                  <a:srgbClr val="7030A0"/>
                </a:solidFill>
              </a:rPr>
              <a:t>2</a:t>
            </a:r>
            <a:r>
              <a:rPr lang="en-US" sz="14400" b="1" dirty="0" smtClean="0">
                <a:solidFill>
                  <a:srgbClr val="7030A0"/>
                </a:solidFill>
              </a:rPr>
              <a:t>+2cy)</a:t>
            </a:r>
          </a:p>
          <a:p>
            <a:pPr>
              <a:buNone/>
            </a:pPr>
            <a:endParaRPr lang="en-US" sz="14400" b="1" dirty="0" smtClean="0">
              <a:solidFill>
                <a:srgbClr val="7030A0"/>
              </a:solidFill>
            </a:endParaRPr>
          </a:p>
          <a:p>
            <a:pPr>
              <a:buNone/>
            </a:pPr>
            <a:r>
              <a:rPr lang="en-US" sz="14400" b="1" dirty="0" smtClean="0">
                <a:solidFill>
                  <a:srgbClr val="7030A0"/>
                </a:solidFill>
              </a:rPr>
              <a:t>           ∴        T   = w		    --------- (9) </a:t>
            </a:r>
          </a:p>
          <a:p>
            <a:pPr>
              <a:buNone/>
            </a:pPr>
            <a:r>
              <a:rPr lang="en-US" sz="14400" b="1" dirty="0" smtClean="0">
                <a:solidFill>
                  <a:srgbClr val="7030A0"/>
                </a:solidFill>
              </a:rPr>
              <a:t>this gives the tension at any point</a:t>
            </a:r>
          </a:p>
          <a:p>
            <a:pPr>
              <a:buNone/>
            </a:pPr>
            <a:endParaRPr lang="en-US" sz="14400" dirty="0" smtClean="0">
              <a:solidFill>
                <a:srgbClr val="7030A0"/>
              </a:solidFill>
            </a:endParaRPr>
          </a:p>
          <a:p>
            <a:pPr>
              <a:buNone/>
            </a:pPr>
            <a:endParaRPr lang="en-US" dirty="0" smtClean="0"/>
          </a:p>
          <a:p>
            <a:pPr>
              <a:buNone/>
            </a:pPr>
            <a:endParaRPr lang="en-US" dirty="0" smtClean="0"/>
          </a:p>
          <a:p>
            <a:pPr>
              <a:buNone/>
            </a:pPr>
            <a:r>
              <a:rPr lang="en-US" dirty="0" smtClean="0"/>
              <a:t>   </a:t>
            </a:r>
            <a:endParaRPr lang="en-US" dirty="0"/>
          </a:p>
        </p:txBody>
      </p:sp>
      <p:sp>
        <p:nvSpPr>
          <p:cNvPr id="27650" name="Rectangle 2"/>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4" name="Rectangle 6"/>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1" name="Rectangle 3"/>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1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2"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191000" y="4648200"/>
            <a:ext cx="2105025" cy="742950"/>
          </a:xfrm>
          <a:prstGeom prst="rect">
            <a:avLst/>
          </a:prstGeom>
          <a:noFill/>
        </p:spPr>
      </p:pic>
      <p:sp>
        <p:nvSpPr>
          <p:cNvPr id="7174" name="Rectangle 6"/>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1"/>
            <a:ext cx="8229600" cy="3687764"/>
          </a:xfrm>
        </p:spPr>
        <p:txBody>
          <a:bodyPr/>
          <a:lstStyle/>
          <a:p>
            <a:pPr>
              <a:buNone/>
            </a:pPr>
            <a:r>
              <a:rPr lang="en-US" b="1" dirty="0" smtClean="0"/>
              <a:t>                </a:t>
            </a:r>
            <a:r>
              <a:rPr lang="en-US" sz="4000" b="1" i="1" dirty="0" smtClean="0">
                <a:solidFill>
                  <a:srgbClr val="7030A0"/>
                </a:solidFill>
              </a:rPr>
              <a:t>Now , we discuss about one of the real life parabola (i.e.,) </a:t>
            </a:r>
            <a:r>
              <a:rPr lang="en-US" sz="4000" b="1" i="1" u="sng" dirty="0" smtClean="0">
                <a:solidFill>
                  <a:srgbClr val="7030A0"/>
                </a:solidFill>
              </a:rPr>
              <a:t>Suspension Bridges</a:t>
            </a:r>
            <a:r>
              <a:rPr lang="en-US" sz="4000" b="1" i="1" dirty="0" smtClean="0">
                <a:solidFill>
                  <a:srgbClr val="7030A0"/>
                </a:solidFill>
              </a:rPr>
              <a:t>.</a:t>
            </a:r>
            <a:endParaRPr lang="en-US" sz="4000" b="1" i="1" dirty="0">
              <a:solidFill>
                <a:srgbClr val="7030A0"/>
              </a:solidFill>
            </a:endParaRPr>
          </a:p>
        </p:txBody>
      </p:sp>
    </p:spTree>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Autofit/>
          </a:bodyPr>
          <a:lstStyle/>
          <a:p>
            <a:pPr>
              <a:buNone/>
            </a:pPr>
            <a:r>
              <a:rPr lang="en-US" sz="3200" b="1" dirty="0" smtClean="0">
                <a:solidFill>
                  <a:srgbClr val="7030A0"/>
                </a:solidFill>
              </a:rPr>
              <a:t>                In the case of a suspension bridge the main load is the weight of the roadway. We have two chains hung up so as to be parallel, their ends being firmly fixed to supports. From different points of these chains, hang supporting chains or rods which carry the roadway of the bridge. These supporting rods are spaced at equal horizontal distances from one another and so carry equal loads.</a:t>
            </a:r>
            <a:endParaRPr lang="en-US" sz="3200" b="1" dirty="0">
              <a:solidFill>
                <a:srgbClr val="7030A0"/>
              </a:solidFill>
            </a:endParaRPr>
          </a:p>
        </p:txBody>
      </p:sp>
    </p:spTree>
  </p:cSld>
  <p:clrMapOvr>
    <a:masterClrMapping/>
  </p:clrMapOvr>
  <p:transition advClick="0" advTm="1000">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a:bodyPr>
          <a:lstStyle/>
          <a:p>
            <a:pPr>
              <a:buNone/>
            </a:pPr>
            <a:r>
              <a:rPr lang="en-US" sz="4000" b="1" dirty="0" smtClean="0">
                <a:solidFill>
                  <a:srgbClr val="7030A0"/>
                </a:solidFill>
              </a:rPr>
              <a:t>         The weight of the chain itself and the weights of the supporting rods may be neglected in comparison with that of the horizontal roadway. The weight supported by each of the rods may therefore be taken to be the weight of equal portions of the roadway . Thus , we have the case of parabolic </a:t>
            </a:r>
            <a:r>
              <a:rPr lang="en-US" sz="4000" b="1" dirty="0" err="1" smtClean="0">
                <a:solidFill>
                  <a:srgbClr val="7030A0"/>
                </a:solidFill>
              </a:rPr>
              <a:t>catenary</a:t>
            </a:r>
            <a:r>
              <a:rPr lang="en-US" sz="4000" b="1" dirty="0" smtClean="0">
                <a:solidFill>
                  <a:srgbClr val="7030A0"/>
                </a:solidFill>
              </a:rPr>
              <a:t>.</a:t>
            </a:r>
          </a:p>
          <a:p>
            <a:pPr>
              <a:buNone/>
            </a:pPr>
            <a:endParaRPr lang="en-US" dirty="0"/>
          </a:p>
        </p:txBody>
      </p:sp>
    </p:spTree>
  </p:cSld>
  <p:clrMapOvr>
    <a:masterClrMapping/>
  </p:clrMapOvr>
  <p:transition>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TextBox 5"/>
          <p:cNvSpPr txBox="1"/>
          <p:nvPr/>
        </p:nvSpPr>
        <p:spPr>
          <a:xfrm>
            <a:off x="2514600" y="5562600"/>
            <a:ext cx="5791200" cy="954107"/>
          </a:xfrm>
          <a:prstGeom prst="rect">
            <a:avLst/>
          </a:prstGeom>
          <a:noFill/>
        </p:spPr>
        <p:txBody>
          <a:bodyPr wrap="square" rtlCol="0">
            <a:spAutoFit/>
          </a:bodyPr>
          <a:lstStyle/>
          <a:p>
            <a:r>
              <a:rPr lang="en-US" sz="2800" b="1" i="1" dirty="0" smtClean="0">
                <a:solidFill>
                  <a:srgbClr val="7030A0"/>
                </a:solidFill>
              </a:rPr>
              <a:t>The </a:t>
            </a:r>
            <a:r>
              <a:rPr lang="en-US" sz="2800" b="1" i="1" dirty="0" err="1" smtClean="0">
                <a:solidFill>
                  <a:srgbClr val="7030A0"/>
                </a:solidFill>
              </a:rPr>
              <a:t>Menai</a:t>
            </a:r>
            <a:r>
              <a:rPr lang="en-US" sz="2800" b="1" i="1" dirty="0" smtClean="0">
                <a:solidFill>
                  <a:srgbClr val="7030A0"/>
                </a:solidFill>
              </a:rPr>
              <a:t> Suspension Bridge</a:t>
            </a:r>
          </a:p>
          <a:p>
            <a:r>
              <a:rPr lang="en-US" sz="2800" b="1" i="1" dirty="0" smtClean="0">
                <a:solidFill>
                  <a:srgbClr val="7030A0"/>
                </a:solidFill>
              </a:rPr>
              <a:t>Thomas Telford, Completed 1826</a:t>
            </a:r>
            <a:endParaRPr lang="en-US" sz="2800" b="1" i="1" dirty="0">
              <a:solidFill>
                <a:srgbClr val="7030A0"/>
              </a:solidFill>
            </a:endParaRPr>
          </a:p>
        </p:txBody>
      </p:sp>
    </p:spTree>
  </p:cSld>
  <p:clrMapOvr>
    <a:masterClrMapping/>
  </p:clrMapOvr>
  <p:transition>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4000" b="1" dirty="0" smtClean="0">
                <a:solidFill>
                  <a:srgbClr val="7030A0"/>
                </a:solidFill>
              </a:rPr>
              <a:t>                        Hence the figure of each chain of a suspension bridge approximates very closely to that of a parabola. We will have therefore two parallel parabolas</a:t>
            </a:r>
            <a:r>
              <a:rPr lang="en-US" b="1" dirty="0" smtClean="0"/>
              <a:t>.</a:t>
            </a:r>
            <a:endParaRPr lang="en-US" b="1" dirty="0"/>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4983163"/>
          </a:xfrm>
        </p:spPr>
        <p:txBody>
          <a:bodyPr>
            <a:noAutofit/>
          </a:bodyPr>
          <a:lstStyle/>
          <a:p>
            <a:pPr>
              <a:buNone/>
            </a:pPr>
            <a:r>
              <a:rPr lang="en-US" sz="3200" b="1" dirty="0" smtClean="0">
                <a:solidFill>
                  <a:srgbClr val="7030A0"/>
                </a:solidFill>
              </a:rPr>
              <a:t>             Dear Students, In today’s life, we see many real life examples of a Parabola.</a:t>
            </a:r>
          </a:p>
          <a:p>
            <a:pPr>
              <a:buNone/>
            </a:pPr>
            <a:r>
              <a:rPr lang="en-US" sz="3200" b="1" dirty="0" smtClean="0">
                <a:solidFill>
                  <a:srgbClr val="7030A0"/>
                </a:solidFill>
              </a:rPr>
              <a:t>Some of them are</a:t>
            </a:r>
          </a:p>
          <a:p>
            <a:pPr marL="514350" indent="-514350">
              <a:buAutoNum type="arabicPeriod"/>
            </a:pPr>
            <a:r>
              <a:rPr lang="en-US" sz="3200" b="1" dirty="0" smtClean="0">
                <a:solidFill>
                  <a:srgbClr val="7030A0"/>
                </a:solidFill>
              </a:rPr>
              <a:t>Suspension Bridges.</a:t>
            </a:r>
          </a:p>
          <a:p>
            <a:pPr marL="514350" indent="-514350">
              <a:buAutoNum type="arabicPeriod"/>
            </a:pPr>
            <a:r>
              <a:rPr lang="en-US" sz="3200" b="1" dirty="0" smtClean="0">
                <a:solidFill>
                  <a:srgbClr val="7030A0"/>
                </a:solidFill>
              </a:rPr>
              <a:t>Flight of a Base ball.</a:t>
            </a:r>
          </a:p>
          <a:p>
            <a:pPr marL="514350" indent="-514350">
              <a:buAutoNum type="arabicPeriod"/>
            </a:pPr>
            <a:r>
              <a:rPr lang="en-US" sz="3200" b="1" dirty="0" smtClean="0">
                <a:solidFill>
                  <a:srgbClr val="7030A0"/>
                </a:solidFill>
              </a:rPr>
              <a:t>Satellite dishes.</a:t>
            </a:r>
          </a:p>
          <a:p>
            <a:pPr marL="514350" indent="-514350">
              <a:buAutoNum type="arabicPeriod"/>
            </a:pPr>
            <a:r>
              <a:rPr lang="en-US" sz="3200" b="1" dirty="0" smtClean="0">
                <a:solidFill>
                  <a:srgbClr val="7030A0"/>
                </a:solidFill>
              </a:rPr>
              <a:t>Smiles  </a:t>
            </a:r>
          </a:p>
          <a:p>
            <a:pPr marL="514350" indent="-514350">
              <a:buAutoNum type="arabicPeriod"/>
            </a:pPr>
            <a:r>
              <a:rPr lang="en-US" sz="3200" b="1" dirty="0" smtClean="0">
                <a:solidFill>
                  <a:srgbClr val="7030A0"/>
                </a:solidFill>
              </a:rPr>
              <a:t>A spider’s web (multiple catenaries)and many more…</a:t>
            </a:r>
          </a:p>
          <a:p>
            <a:pPr marL="514350" indent="-514350">
              <a:buNone/>
            </a:pPr>
            <a:endParaRPr lang="en-US" sz="3200" dirty="0">
              <a:solidFill>
                <a:srgbClr val="7030A0"/>
              </a:solidFill>
            </a:endParaRPr>
          </a:p>
        </p:txBody>
      </p:sp>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794"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000" b="1" dirty="0" smtClean="0">
                <a:solidFill>
                  <a:srgbClr val="7030A0"/>
                </a:solidFill>
              </a:rPr>
              <a:t>              Before we proceed  to parabolic </a:t>
            </a:r>
            <a:r>
              <a:rPr lang="en-US" sz="4000" b="1" dirty="0" err="1" smtClean="0">
                <a:solidFill>
                  <a:srgbClr val="7030A0"/>
                </a:solidFill>
              </a:rPr>
              <a:t>Catenary</a:t>
            </a:r>
            <a:r>
              <a:rPr lang="en-US" sz="4000" b="1" dirty="0" smtClean="0">
                <a:solidFill>
                  <a:srgbClr val="7030A0"/>
                </a:solidFill>
              </a:rPr>
              <a:t>, let us see the difference between </a:t>
            </a:r>
            <a:r>
              <a:rPr lang="en-US" sz="4000" b="1" dirty="0" err="1" smtClean="0">
                <a:solidFill>
                  <a:srgbClr val="7030A0"/>
                </a:solidFill>
              </a:rPr>
              <a:t>Catenary</a:t>
            </a:r>
            <a:r>
              <a:rPr lang="en-US" sz="4000" b="1" dirty="0" smtClean="0">
                <a:solidFill>
                  <a:srgbClr val="7030A0"/>
                </a:solidFill>
              </a:rPr>
              <a:t> and Parabolic </a:t>
            </a:r>
            <a:r>
              <a:rPr lang="en-US" sz="4000" b="1" dirty="0" err="1" smtClean="0">
                <a:solidFill>
                  <a:srgbClr val="7030A0"/>
                </a:solidFill>
              </a:rPr>
              <a:t>Catenary</a:t>
            </a:r>
            <a:r>
              <a:rPr lang="en-US" sz="4000" b="1" dirty="0" smtClean="0">
                <a:solidFill>
                  <a:srgbClr val="7030A0"/>
                </a:solidFill>
              </a:rPr>
              <a:t>.</a:t>
            </a:r>
            <a:endParaRPr lang="en-US" sz="4000" b="1" dirty="0">
              <a:solidFill>
                <a:srgbClr val="7030A0"/>
              </a:solidFill>
            </a:endParaRPr>
          </a:p>
        </p:txBody>
      </p:sp>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200" b="1" dirty="0" smtClean="0">
                <a:solidFill>
                  <a:srgbClr val="7030A0"/>
                </a:solidFill>
              </a:rPr>
              <a:t>                        The </a:t>
            </a:r>
            <a:r>
              <a:rPr lang="en-US" sz="3200" b="1" dirty="0" err="1" smtClean="0">
                <a:solidFill>
                  <a:srgbClr val="7030A0"/>
                </a:solidFill>
              </a:rPr>
              <a:t>Catenary</a:t>
            </a:r>
            <a:r>
              <a:rPr lang="en-US" sz="3200" b="1" dirty="0" smtClean="0">
                <a:solidFill>
                  <a:srgbClr val="7030A0"/>
                </a:solidFill>
              </a:rPr>
              <a:t> and the parabola are two different curves but they look similar.</a:t>
            </a:r>
          </a:p>
          <a:p>
            <a:pPr>
              <a:buNone/>
            </a:pPr>
            <a:endParaRPr lang="en-US" sz="3200" b="1" dirty="0" smtClean="0">
              <a:solidFill>
                <a:srgbClr val="7030A0"/>
              </a:solidFill>
            </a:endParaRPr>
          </a:p>
          <a:p>
            <a:pPr>
              <a:buNone/>
            </a:pPr>
            <a:r>
              <a:rPr lang="en-US" sz="3200" b="1" dirty="0" smtClean="0">
                <a:solidFill>
                  <a:srgbClr val="7030A0"/>
                </a:solidFill>
              </a:rPr>
              <a:t>   1. Parabola, in its simplest form, is, y = x</a:t>
            </a:r>
            <a:r>
              <a:rPr lang="en-US" sz="3200" b="1" baseline="30000" dirty="0" smtClean="0">
                <a:solidFill>
                  <a:srgbClr val="7030A0"/>
                </a:solidFill>
              </a:rPr>
              <a:t>2</a:t>
            </a:r>
          </a:p>
          <a:p>
            <a:pPr>
              <a:buNone/>
            </a:pPr>
            <a:endParaRPr lang="en-US" sz="3200" b="1" baseline="30000" dirty="0" smtClean="0">
              <a:solidFill>
                <a:srgbClr val="7030A0"/>
              </a:solidFill>
            </a:endParaRPr>
          </a:p>
          <a:p>
            <a:pPr>
              <a:buNone/>
            </a:pPr>
            <a:r>
              <a:rPr lang="en-US" sz="3200" b="1" dirty="0" smtClean="0">
                <a:solidFill>
                  <a:srgbClr val="7030A0"/>
                </a:solidFill>
              </a:rPr>
              <a:t>   2. </a:t>
            </a:r>
            <a:r>
              <a:rPr lang="en-US" sz="3200" b="1" dirty="0" err="1" smtClean="0">
                <a:solidFill>
                  <a:srgbClr val="7030A0"/>
                </a:solidFill>
              </a:rPr>
              <a:t>Catenary</a:t>
            </a:r>
            <a:r>
              <a:rPr lang="en-US" sz="3200" b="1" dirty="0" smtClean="0">
                <a:solidFill>
                  <a:srgbClr val="7030A0"/>
                </a:solidFill>
              </a:rPr>
              <a:t> , on the other hand is </a:t>
            </a:r>
          </a:p>
          <a:p>
            <a:pPr>
              <a:buNone/>
            </a:pPr>
            <a:endParaRPr lang="en-US" sz="3200" b="1" dirty="0" smtClean="0">
              <a:solidFill>
                <a:srgbClr val="7030A0"/>
              </a:solidFill>
            </a:endParaRPr>
          </a:p>
          <a:p>
            <a:pPr>
              <a:buNone/>
            </a:pPr>
            <a:r>
              <a:rPr lang="en-US" sz="3200" b="1" dirty="0" smtClean="0">
                <a:solidFill>
                  <a:srgbClr val="7030A0"/>
                </a:solidFill>
              </a:rPr>
              <a:t>        y = </a:t>
            </a:r>
            <a:r>
              <a:rPr lang="en-US" sz="3200" b="1" dirty="0" err="1" smtClean="0">
                <a:solidFill>
                  <a:srgbClr val="7030A0"/>
                </a:solidFill>
              </a:rPr>
              <a:t>cosh</a:t>
            </a:r>
            <a:r>
              <a:rPr lang="en-US" sz="3200" b="1" dirty="0" smtClean="0">
                <a:solidFill>
                  <a:srgbClr val="7030A0"/>
                </a:solidFill>
              </a:rPr>
              <a:t>(x)= </a:t>
            </a:r>
            <a:endParaRPr lang="en-US" sz="3200" b="1" dirty="0">
              <a:solidFill>
                <a:srgbClr val="7030A0"/>
              </a:solidFill>
            </a:endParaRPr>
          </a:p>
        </p:txBody>
      </p:sp>
      <p:sp>
        <p:nvSpPr>
          <p:cNvPr id="1026" name="Rectangle 2"/>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57600" y="5257800"/>
            <a:ext cx="990600" cy="990600"/>
          </a:xfrm>
          <a:prstGeom prst="rect">
            <a:avLst/>
          </a:prstGeom>
          <a:noFill/>
        </p:spPr>
      </p:pic>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7" name="TextBox 6"/>
          <p:cNvSpPr txBox="1"/>
          <p:nvPr/>
        </p:nvSpPr>
        <p:spPr>
          <a:xfrm>
            <a:off x="6934200" y="6400800"/>
            <a:ext cx="1676400" cy="369332"/>
          </a:xfrm>
          <a:prstGeom prst="rect">
            <a:avLst/>
          </a:prstGeom>
          <a:noFill/>
        </p:spPr>
        <p:txBody>
          <a:bodyPr wrap="square" rtlCol="0">
            <a:spAutoFit/>
          </a:bodyPr>
          <a:lstStyle/>
          <a:p>
            <a:r>
              <a:rPr lang="en-US" b="1" dirty="0" smtClean="0">
                <a:solidFill>
                  <a:srgbClr val="7030A0"/>
                </a:solidFill>
              </a:rPr>
              <a:t>Figure 1</a:t>
            </a:r>
            <a:endParaRPr lang="en-US" b="1" dirty="0">
              <a:solidFill>
                <a:srgbClr val="7030A0"/>
              </a:solidFill>
            </a:endParaRPr>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5211763"/>
          </a:xfrm>
        </p:spPr>
        <p:txBody>
          <a:bodyPr>
            <a:normAutofit lnSpcReduction="10000"/>
          </a:bodyPr>
          <a:lstStyle/>
          <a:p>
            <a:pPr>
              <a:buNone/>
            </a:pPr>
            <a:r>
              <a:rPr lang="en-US" b="1" dirty="0" smtClean="0"/>
              <a:t>                    </a:t>
            </a:r>
            <a:r>
              <a:rPr lang="en-US" sz="3600" b="1" dirty="0" smtClean="0">
                <a:solidFill>
                  <a:srgbClr val="7030A0"/>
                </a:solidFill>
              </a:rPr>
              <a:t>In the common </a:t>
            </a:r>
            <a:r>
              <a:rPr lang="en-US" sz="3600" b="1" dirty="0" err="1" smtClean="0">
                <a:solidFill>
                  <a:srgbClr val="7030A0"/>
                </a:solidFill>
              </a:rPr>
              <a:t>catenary</a:t>
            </a:r>
            <a:r>
              <a:rPr lang="en-US" sz="3600" b="1" dirty="0" smtClean="0">
                <a:solidFill>
                  <a:srgbClr val="7030A0"/>
                </a:solidFill>
              </a:rPr>
              <a:t>, the load per unit length of chain is constant. When a wire is stretched tightly between two points, its weight may be considered to be  uniformly distributed across the span.</a:t>
            </a:r>
          </a:p>
          <a:p>
            <a:pPr>
              <a:buNone/>
            </a:pPr>
            <a:endParaRPr lang="en-US" sz="3600" b="1" dirty="0" smtClean="0">
              <a:solidFill>
                <a:srgbClr val="7030A0"/>
              </a:solidFill>
            </a:endParaRPr>
          </a:p>
          <a:p>
            <a:pPr>
              <a:buNone/>
            </a:pPr>
            <a:r>
              <a:rPr lang="en-US" sz="3600" b="1" dirty="0" smtClean="0">
                <a:solidFill>
                  <a:srgbClr val="7030A0"/>
                </a:solidFill>
              </a:rPr>
              <a:t>               We shall now prove the following proposition</a:t>
            </a:r>
            <a:r>
              <a:rPr lang="en-US" b="1" dirty="0" smtClean="0"/>
              <a:t>.</a:t>
            </a:r>
          </a:p>
        </p:txBody>
      </p:sp>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              </a:t>
            </a:r>
            <a:r>
              <a:rPr lang="en-US" sz="3900" b="1" dirty="0" smtClean="0">
                <a:solidFill>
                  <a:srgbClr val="7030A0"/>
                </a:solidFill>
              </a:rPr>
              <a:t>A string hangs under gravity and is so  loaded that the weight on each element of it is proportional to the horizontal projection of  that element; </a:t>
            </a:r>
            <a:r>
              <a:rPr lang="en-US" sz="3900" b="1" i="1" u="sng" dirty="0" smtClean="0">
                <a:solidFill>
                  <a:srgbClr val="7030A0"/>
                </a:solidFill>
              </a:rPr>
              <a:t>show that it will hang in the   form of a parabola.</a:t>
            </a:r>
            <a:endParaRPr lang="en-US" sz="3900" b="1" i="1" u="sng" dirty="0">
              <a:solidFill>
                <a:srgbClr val="7030A0"/>
              </a:solidFill>
            </a:endParaRPr>
          </a:p>
        </p:txBody>
      </p:sp>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371</TotalTime>
  <Words>780</Words>
  <Application>Microsoft Office PowerPoint</Application>
  <PresentationFormat>On-screen Show (4:3)</PresentationFormat>
  <Paragraphs>104</Paragraphs>
  <Slides>27</Slides>
  <Notes>3</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Trek</vt:lpstr>
      <vt:lpstr>   PARABOLIC CATENARY</vt:lpstr>
      <vt:lpstr>PARABOLIC CATENARY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PARABOLIC CATENARY</dc:title>
  <dc:creator/>
  <cp:lastModifiedBy>Windows User</cp:lastModifiedBy>
  <cp:revision>109</cp:revision>
  <dcterms:created xsi:type="dcterms:W3CDTF">2006-08-16T00:00:00Z</dcterms:created>
  <dcterms:modified xsi:type="dcterms:W3CDTF">2018-06-20T15:15:38Z</dcterms:modified>
</cp:coreProperties>
</file>